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72" r:id="rId4"/>
    <p:sldId id="258" r:id="rId5"/>
    <p:sldId id="273" r:id="rId6"/>
    <p:sldId id="260" r:id="rId7"/>
    <p:sldId id="261" r:id="rId8"/>
    <p:sldId id="262" r:id="rId9"/>
    <p:sldId id="274" r:id="rId10"/>
    <p:sldId id="263" r:id="rId11"/>
    <p:sldId id="264" r:id="rId12"/>
    <p:sldId id="265" r:id="rId13"/>
    <p:sldId id="266" r:id="rId14"/>
    <p:sldId id="275" r:id="rId15"/>
    <p:sldId id="267" r:id="rId16"/>
    <p:sldId id="276" r:id="rId17"/>
    <p:sldId id="268" r:id="rId18"/>
  </p:sldIdLst>
  <p:sldSz cx="10693400" cy="7556500"/>
  <p:notesSz cx="10693400" cy="7556500"/>
  <p:defaultText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9" d="100"/>
          <a:sy n="79" d="100"/>
        </p:scale>
        <p:origin x="1356" y="96"/>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802005" y="2342515"/>
            <a:ext cx="9089390" cy="1586865"/>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604010" y="4231640"/>
            <a:ext cx="7485380" cy="1889125"/>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defRPr sz="800" b="0" i="0">
                <a:solidFill>
                  <a:schemeClr val="tx1"/>
                </a:solidFill>
                <a:latin typeface="Arial"/>
                <a:cs typeface="Arial"/>
              </a:defRPr>
            </a:lvl1pPr>
          </a:lstStyle>
          <a:p>
            <a:pPr marL="12700">
              <a:lnSpc>
                <a:spcPct val="100000"/>
              </a:lnSpc>
              <a:spcBef>
                <a:spcPts val="25"/>
              </a:spcBef>
            </a:pPr>
            <a:r>
              <a:rPr dirty="0"/>
              <a:t>https://ie2mmo.wordpress.com/2017/09/19/t05-efectos-de-la-corriente/</a:t>
            </a: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5/25/2020</a:t>
            </a:fld>
            <a:endParaRPr lang="en-US"/>
          </a:p>
        </p:txBody>
      </p:sp>
      <p:sp>
        <p:nvSpPr>
          <p:cNvPr id="6" name="Holder 6"/>
          <p:cNvSpPr>
            <a:spLocks noGrp="1"/>
          </p:cNvSpPr>
          <p:nvPr>
            <p:ph type="sldNum" sz="quarter" idx="7"/>
          </p:nvPr>
        </p:nvSpPr>
        <p:spPr/>
        <p:txBody>
          <a:bodyPr lIns="0" tIns="0" rIns="0" bIns="0"/>
          <a:lstStyle>
            <a:lvl1pPr>
              <a:defRPr sz="800" b="0" i="0">
                <a:solidFill>
                  <a:schemeClr val="tx1"/>
                </a:solidFill>
                <a:latin typeface="Arial"/>
                <a:cs typeface="Arial"/>
              </a:defRPr>
            </a:lvl1pPr>
          </a:lstStyle>
          <a:p>
            <a:pPr marL="25400">
              <a:lnSpc>
                <a:spcPct val="100000"/>
              </a:lnSpc>
              <a:spcBef>
                <a:spcPts val="25"/>
              </a:spcBef>
            </a:pPr>
            <a:fld id="{81D60167-4931-47E6-BA6A-407CBD079E47}" type="slidenum">
              <a:rPr dirty="0"/>
              <a:t>‹Nº›</a:t>
            </a:fld>
            <a:r>
              <a:rPr spc="-5" dirty="0"/>
              <a:t>/</a:t>
            </a:r>
            <a:r>
              <a:rPr dirty="0"/>
              <a:t>16</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defRPr sz="800" b="0" i="0">
                <a:solidFill>
                  <a:schemeClr val="tx1"/>
                </a:solidFill>
                <a:latin typeface="Arial"/>
                <a:cs typeface="Arial"/>
              </a:defRPr>
            </a:lvl1pPr>
          </a:lstStyle>
          <a:p>
            <a:pPr marL="12700">
              <a:lnSpc>
                <a:spcPct val="100000"/>
              </a:lnSpc>
              <a:spcBef>
                <a:spcPts val="25"/>
              </a:spcBef>
            </a:pPr>
            <a:r>
              <a:rPr dirty="0"/>
              <a:t>https://ie2mmo.wordpress.com/2017/09/19/t05-efectos-de-la-corriente/</a:t>
            </a: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5/25/2020</a:t>
            </a:fld>
            <a:endParaRPr lang="en-US"/>
          </a:p>
        </p:txBody>
      </p:sp>
      <p:sp>
        <p:nvSpPr>
          <p:cNvPr id="6" name="Holder 6"/>
          <p:cNvSpPr>
            <a:spLocks noGrp="1"/>
          </p:cNvSpPr>
          <p:nvPr>
            <p:ph type="sldNum" sz="quarter" idx="7"/>
          </p:nvPr>
        </p:nvSpPr>
        <p:spPr/>
        <p:txBody>
          <a:bodyPr lIns="0" tIns="0" rIns="0" bIns="0"/>
          <a:lstStyle>
            <a:lvl1pPr>
              <a:defRPr sz="800" b="0" i="0">
                <a:solidFill>
                  <a:schemeClr val="tx1"/>
                </a:solidFill>
                <a:latin typeface="Arial"/>
                <a:cs typeface="Arial"/>
              </a:defRPr>
            </a:lvl1pPr>
          </a:lstStyle>
          <a:p>
            <a:pPr marL="25400">
              <a:lnSpc>
                <a:spcPct val="100000"/>
              </a:lnSpc>
              <a:spcBef>
                <a:spcPts val="25"/>
              </a:spcBef>
            </a:pPr>
            <a:fld id="{81D60167-4931-47E6-BA6A-407CBD079E47}" type="slidenum">
              <a:rPr dirty="0"/>
              <a:t>‹Nº›</a:t>
            </a:fld>
            <a:r>
              <a:rPr spc="-5" dirty="0"/>
              <a:t>/</a:t>
            </a:r>
            <a:r>
              <a:rPr dirty="0"/>
              <a:t>16</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sz="half" idx="2"/>
          </p:nvPr>
        </p:nvSpPr>
        <p:spPr>
          <a:xfrm>
            <a:off x="534670" y="1737995"/>
            <a:ext cx="4651629" cy="498729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5507101" y="1737995"/>
            <a:ext cx="4651629" cy="498729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defRPr sz="800" b="0" i="0">
                <a:solidFill>
                  <a:schemeClr val="tx1"/>
                </a:solidFill>
                <a:latin typeface="Arial"/>
                <a:cs typeface="Arial"/>
              </a:defRPr>
            </a:lvl1pPr>
          </a:lstStyle>
          <a:p>
            <a:pPr marL="12700">
              <a:lnSpc>
                <a:spcPct val="100000"/>
              </a:lnSpc>
              <a:spcBef>
                <a:spcPts val="25"/>
              </a:spcBef>
            </a:pPr>
            <a:r>
              <a:rPr dirty="0"/>
              <a:t>https://ie2mmo.wordpress.com/2017/09/19/t05-efectos-de-la-corriente/</a:t>
            </a: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5/25/2020</a:t>
            </a:fld>
            <a:endParaRPr lang="en-US"/>
          </a:p>
        </p:txBody>
      </p:sp>
      <p:sp>
        <p:nvSpPr>
          <p:cNvPr id="7" name="Holder 7"/>
          <p:cNvSpPr>
            <a:spLocks noGrp="1"/>
          </p:cNvSpPr>
          <p:nvPr>
            <p:ph type="sldNum" sz="quarter" idx="7"/>
          </p:nvPr>
        </p:nvSpPr>
        <p:spPr/>
        <p:txBody>
          <a:bodyPr lIns="0" tIns="0" rIns="0" bIns="0"/>
          <a:lstStyle>
            <a:lvl1pPr>
              <a:defRPr sz="800" b="0" i="0">
                <a:solidFill>
                  <a:schemeClr val="tx1"/>
                </a:solidFill>
                <a:latin typeface="Arial"/>
                <a:cs typeface="Arial"/>
              </a:defRPr>
            </a:lvl1pPr>
          </a:lstStyle>
          <a:p>
            <a:pPr marL="25400">
              <a:lnSpc>
                <a:spcPct val="100000"/>
              </a:lnSpc>
              <a:spcBef>
                <a:spcPts val="25"/>
              </a:spcBef>
            </a:pPr>
            <a:fld id="{81D60167-4931-47E6-BA6A-407CBD079E47}" type="slidenum">
              <a:rPr dirty="0"/>
              <a:t>‹Nº›</a:t>
            </a:fld>
            <a:r>
              <a:rPr spc="-5" dirty="0"/>
              <a:t>/</a:t>
            </a:r>
            <a:r>
              <a:rPr dirty="0"/>
              <a:t>16</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ftr" sz="quarter" idx="5"/>
          </p:nvPr>
        </p:nvSpPr>
        <p:spPr/>
        <p:txBody>
          <a:bodyPr lIns="0" tIns="0" rIns="0" bIns="0"/>
          <a:lstStyle>
            <a:lvl1pPr>
              <a:defRPr sz="800" b="0" i="0">
                <a:solidFill>
                  <a:schemeClr val="tx1"/>
                </a:solidFill>
                <a:latin typeface="Arial"/>
                <a:cs typeface="Arial"/>
              </a:defRPr>
            </a:lvl1pPr>
          </a:lstStyle>
          <a:p>
            <a:pPr marL="12700">
              <a:lnSpc>
                <a:spcPct val="100000"/>
              </a:lnSpc>
              <a:spcBef>
                <a:spcPts val="25"/>
              </a:spcBef>
            </a:pPr>
            <a:r>
              <a:rPr dirty="0"/>
              <a:t>https://ie2mmo.wordpress.com/2017/09/19/t05-efectos-de-la-corriente/</a:t>
            </a: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5/25/2020</a:t>
            </a:fld>
            <a:endParaRPr lang="en-US"/>
          </a:p>
        </p:txBody>
      </p:sp>
      <p:sp>
        <p:nvSpPr>
          <p:cNvPr id="5" name="Holder 5"/>
          <p:cNvSpPr>
            <a:spLocks noGrp="1"/>
          </p:cNvSpPr>
          <p:nvPr>
            <p:ph type="sldNum" sz="quarter" idx="7"/>
          </p:nvPr>
        </p:nvSpPr>
        <p:spPr/>
        <p:txBody>
          <a:bodyPr lIns="0" tIns="0" rIns="0" bIns="0"/>
          <a:lstStyle>
            <a:lvl1pPr>
              <a:defRPr sz="800" b="0" i="0">
                <a:solidFill>
                  <a:schemeClr val="tx1"/>
                </a:solidFill>
                <a:latin typeface="Arial"/>
                <a:cs typeface="Arial"/>
              </a:defRPr>
            </a:lvl1pPr>
          </a:lstStyle>
          <a:p>
            <a:pPr marL="25400">
              <a:lnSpc>
                <a:spcPct val="100000"/>
              </a:lnSpc>
              <a:spcBef>
                <a:spcPts val="25"/>
              </a:spcBef>
            </a:pPr>
            <a:fld id="{81D60167-4931-47E6-BA6A-407CBD079E47}" type="slidenum">
              <a:rPr dirty="0"/>
              <a:t>‹Nº›</a:t>
            </a:fld>
            <a:r>
              <a:rPr spc="-5" dirty="0"/>
              <a:t>/</a:t>
            </a:r>
            <a:r>
              <a:rPr dirty="0"/>
              <a:t>16</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defRPr sz="800" b="0" i="0">
                <a:solidFill>
                  <a:schemeClr val="tx1"/>
                </a:solidFill>
                <a:latin typeface="Arial"/>
                <a:cs typeface="Arial"/>
              </a:defRPr>
            </a:lvl1pPr>
          </a:lstStyle>
          <a:p>
            <a:pPr marL="12700">
              <a:lnSpc>
                <a:spcPct val="100000"/>
              </a:lnSpc>
              <a:spcBef>
                <a:spcPts val="25"/>
              </a:spcBef>
            </a:pPr>
            <a:r>
              <a:rPr dirty="0"/>
              <a:t>https://ie2mmo.wordpress.com/2017/09/19/t05-efectos-de-la-corriente/</a:t>
            </a: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5/25/2020</a:t>
            </a:fld>
            <a:endParaRPr lang="en-US"/>
          </a:p>
        </p:txBody>
      </p:sp>
      <p:sp>
        <p:nvSpPr>
          <p:cNvPr id="4" name="Holder 4"/>
          <p:cNvSpPr>
            <a:spLocks noGrp="1"/>
          </p:cNvSpPr>
          <p:nvPr>
            <p:ph type="sldNum" sz="quarter" idx="7"/>
          </p:nvPr>
        </p:nvSpPr>
        <p:spPr/>
        <p:txBody>
          <a:bodyPr lIns="0" tIns="0" rIns="0" bIns="0"/>
          <a:lstStyle>
            <a:lvl1pPr>
              <a:defRPr sz="800" b="0" i="0">
                <a:solidFill>
                  <a:schemeClr val="tx1"/>
                </a:solidFill>
                <a:latin typeface="Arial"/>
                <a:cs typeface="Arial"/>
              </a:defRPr>
            </a:lvl1pPr>
          </a:lstStyle>
          <a:p>
            <a:pPr marL="25400">
              <a:lnSpc>
                <a:spcPct val="100000"/>
              </a:lnSpc>
              <a:spcBef>
                <a:spcPts val="25"/>
              </a:spcBef>
            </a:pPr>
            <a:fld id="{81D60167-4931-47E6-BA6A-407CBD079E47}" type="slidenum">
              <a:rPr dirty="0"/>
              <a:t>‹Nº›</a:t>
            </a:fld>
            <a:r>
              <a:rPr spc="-5" dirty="0"/>
              <a:t>/</a:t>
            </a:r>
            <a:r>
              <a:rPr dirty="0"/>
              <a:t>16</a:t>
            </a: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534670" y="302260"/>
            <a:ext cx="9624060" cy="120904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body" idx="1"/>
          </p:nvPr>
        </p:nvSpPr>
        <p:spPr>
          <a:xfrm>
            <a:off x="534670" y="1737995"/>
            <a:ext cx="9624060" cy="498729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323254" y="7235923"/>
            <a:ext cx="3194050" cy="139065"/>
          </a:xfrm>
          <a:prstGeom prst="rect">
            <a:avLst/>
          </a:prstGeom>
        </p:spPr>
        <p:txBody>
          <a:bodyPr wrap="square" lIns="0" tIns="0" rIns="0" bIns="0">
            <a:spAutoFit/>
          </a:bodyPr>
          <a:lstStyle>
            <a:lvl1pPr>
              <a:defRPr sz="800" b="0" i="0">
                <a:solidFill>
                  <a:schemeClr val="tx1"/>
                </a:solidFill>
                <a:latin typeface="Arial"/>
                <a:cs typeface="Arial"/>
              </a:defRPr>
            </a:lvl1pPr>
          </a:lstStyle>
          <a:p>
            <a:pPr marL="12700">
              <a:lnSpc>
                <a:spcPct val="100000"/>
              </a:lnSpc>
              <a:spcBef>
                <a:spcPts val="25"/>
              </a:spcBef>
            </a:pPr>
            <a:r>
              <a:rPr dirty="0"/>
              <a:t>https://ie2mmo.wordpress.com/2017/09/19/t05-efectos-de-la-corriente/</a:t>
            </a:r>
          </a:p>
        </p:txBody>
      </p:sp>
      <p:sp>
        <p:nvSpPr>
          <p:cNvPr id="5" name="Holder 5"/>
          <p:cNvSpPr>
            <a:spLocks noGrp="1"/>
          </p:cNvSpPr>
          <p:nvPr>
            <p:ph type="dt" sz="half" idx="6"/>
          </p:nvPr>
        </p:nvSpPr>
        <p:spPr>
          <a:xfrm>
            <a:off x="534670" y="7027545"/>
            <a:ext cx="2459482" cy="377825"/>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5/25/2020</a:t>
            </a:fld>
            <a:endParaRPr lang="en-US"/>
          </a:p>
        </p:txBody>
      </p:sp>
      <p:sp>
        <p:nvSpPr>
          <p:cNvPr id="6" name="Holder 6"/>
          <p:cNvSpPr>
            <a:spLocks noGrp="1"/>
          </p:cNvSpPr>
          <p:nvPr>
            <p:ph type="sldNum" sz="quarter" idx="7"/>
          </p:nvPr>
        </p:nvSpPr>
        <p:spPr>
          <a:xfrm>
            <a:off x="10077449" y="7235923"/>
            <a:ext cx="292734" cy="139065"/>
          </a:xfrm>
          <a:prstGeom prst="rect">
            <a:avLst/>
          </a:prstGeom>
        </p:spPr>
        <p:txBody>
          <a:bodyPr wrap="square" lIns="0" tIns="0" rIns="0" bIns="0">
            <a:spAutoFit/>
          </a:bodyPr>
          <a:lstStyle>
            <a:lvl1pPr>
              <a:defRPr sz="800" b="0" i="0">
                <a:solidFill>
                  <a:schemeClr val="tx1"/>
                </a:solidFill>
                <a:latin typeface="Arial"/>
                <a:cs typeface="Arial"/>
              </a:defRPr>
            </a:lvl1pPr>
          </a:lstStyle>
          <a:p>
            <a:pPr marL="25400">
              <a:lnSpc>
                <a:spcPct val="100000"/>
              </a:lnSpc>
              <a:spcBef>
                <a:spcPts val="25"/>
              </a:spcBef>
            </a:pPr>
            <a:fld id="{81D60167-4931-47E6-BA6A-407CBD079E47}" type="slidenum">
              <a:rPr dirty="0"/>
              <a:t>‹Nº›</a:t>
            </a:fld>
            <a:r>
              <a:rPr spc="-5" dirty="0"/>
              <a:t>/</a:t>
            </a:r>
            <a:r>
              <a:rPr dirty="0"/>
              <a:t>16</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ie2mmo.wordpress.com/2017/06/12/t04-3-protecciones-electricas-interruptores-diferenciales/" TargetMode="Externa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hyperlink" Target="http://www.monografias.com/trabajos11/coele/coele.shtml" TargetMode="External"/><Relationship Id="rId2" Type="http://schemas.openxmlformats.org/officeDocument/2006/relationships/hyperlink" Target="http://www.monografias.com/trabajos/termodinamica/termodinamica.shtml" TargetMode="External"/><Relationship Id="rId1" Type="http://schemas.openxmlformats.org/officeDocument/2006/relationships/slideLayout" Target="../slideLayouts/slideLayout5.xml"/><Relationship Id="rId5" Type="http://schemas.openxmlformats.org/officeDocument/2006/relationships/hyperlink" Target="http://www.monografias.com/trabajos10/restat/restat.shtml" TargetMode="External"/><Relationship Id="rId4" Type="http://schemas.openxmlformats.org/officeDocument/2006/relationships/hyperlink" Target="http://www.monografias.com/trabajos28/aceptacion-individuo/aceptacion-individuo.shtml"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object 8"/>
          <p:cNvSpPr txBox="1"/>
          <p:nvPr/>
        </p:nvSpPr>
        <p:spPr>
          <a:xfrm>
            <a:off x="469900" y="425450"/>
            <a:ext cx="9829800" cy="1853328"/>
          </a:xfrm>
          <a:prstGeom prst="rect">
            <a:avLst/>
          </a:prstGeom>
        </p:spPr>
        <p:txBody>
          <a:bodyPr vert="horz" wrap="square" lIns="0" tIns="12700" rIns="0" bIns="0" rtlCol="0">
            <a:spAutoFit/>
          </a:bodyPr>
          <a:lstStyle/>
          <a:p>
            <a:pPr marL="12700" algn="just">
              <a:lnSpc>
                <a:spcPct val="100000"/>
              </a:lnSpc>
              <a:spcBef>
                <a:spcPts val="100"/>
              </a:spcBef>
            </a:pPr>
            <a:r>
              <a:rPr sz="3000" spc="-335" dirty="0" smtClean="0">
                <a:solidFill>
                  <a:srgbClr val="333333"/>
                </a:solidFill>
                <a:latin typeface="Calibri"/>
                <a:cs typeface="Calibri"/>
              </a:rPr>
              <a:t> </a:t>
            </a:r>
            <a:r>
              <a:rPr sz="3000" b="1" u="sng" spc="-155" dirty="0">
                <a:solidFill>
                  <a:srgbClr val="333333"/>
                </a:solidFill>
                <a:effectLst>
                  <a:outerShdw blurRad="38100" dist="38100" dir="2700000" algn="tl">
                    <a:srgbClr val="000000">
                      <a:alpha val="43137"/>
                    </a:srgbClr>
                  </a:outerShdw>
                </a:effectLst>
                <a:latin typeface="Calibri"/>
                <a:cs typeface="Calibri"/>
              </a:rPr>
              <a:t>Efectos</a:t>
            </a:r>
            <a:r>
              <a:rPr sz="3000" b="1" u="sng" spc="-335" dirty="0">
                <a:solidFill>
                  <a:srgbClr val="333333"/>
                </a:solidFill>
                <a:effectLst>
                  <a:outerShdw blurRad="38100" dist="38100" dir="2700000" algn="tl">
                    <a:srgbClr val="000000">
                      <a:alpha val="43137"/>
                    </a:srgbClr>
                  </a:outerShdw>
                </a:effectLst>
                <a:latin typeface="Calibri"/>
                <a:cs typeface="Calibri"/>
              </a:rPr>
              <a:t> </a:t>
            </a:r>
            <a:r>
              <a:rPr sz="3000" b="1" u="sng" spc="-105" dirty="0">
                <a:solidFill>
                  <a:srgbClr val="333333"/>
                </a:solidFill>
                <a:effectLst>
                  <a:outerShdw blurRad="38100" dist="38100" dir="2700000" algn="tl">
                    <a:srgbClr val="000000">
                      <a:alpha val="43137"/>
                    </a:srgbClr>
                  </a:outerShdw>
                </a:effectLst>
                <a:latin typeface="Calibri"/>
                <a:cs typeface="Calibri"/>
              </a:rPr>
              <a:t>de</a:t>
            </a:r>
            <a:r>
              <a:rPr sz="3000" b="1" u="sng" spc="-335" dirty="0">
                <a:solidFill>
                  <a:srgbClr val="333333"/>
                </a:solidFill>
                <a:effectLst>
                  <a:outerShdw blurRad="38100" dist="38100" dir="2700000" algn="tl">
                    <a:srgbClr val="000000">
                      <a:alpha val="43137"/>
                    </a:srgbClr>
                  </a:outerShdw>
                </a:effectLst>
                <a:latin typeface="Calibri"/>
                <a:cs typeface="Calibri"/>
              </a:rPr>
              <a:t> </a:t>
            </a:r>
            <a:r>
              <a:rPr sz="3000" b="1" u="sng" spc="-40" dirty="0">
                <a:solidFill>
                  <a:srgbClr val="333333"/>
                </a:solidFill>
                <a:effectLst>
                  <a:outerShdw blurRad="38100" dist="38100" dir="2700000" algn="tl">
                    <a:srgbClr val="000000">
                      <a:alpha val="43137"/>
                    </a:srgbClr>
                  </a:outerShdw>
                </a:effectLst>
                <a:latin typeface="Calibri"/>
                <a:cs typeface="Calibri"/>
              </a:rPr>
              <a:t>la</a:t>
            </a:r>
            <a:r>
              <a:rPr sz="3000" b="1" u="sng" spc="-335" dirty="0">
                <a:solidFill>
                  <a:srgbClr val="333333"/>
                </a:solidFill>
                <a:effectLst>
                  <a:outerShdw blurRad="38100" dist="38100" dir="2700000" algn="tl">
                    <a:srgbClr val="000000">
                      <a:alpha val="43137"/>
                    </a:srgbClr>
                  </a:outerShdw>
                </a:effectLst>
                <a:latin typeface="Calibri"/>
                <a:cs typeface="Calibri"/>
              </a:rPr>
              <a:t> </a:t>
            </a:r>
            <a:r>
              <a:rPr sz="3000" b="1" u="sng" spc="-150" dirty="0">
                <a:solidFill>
                  <a:srgbClr val="333333"/>
                </a:solidFill>
                <a:effectLst>
                  <a:outerShdw blurRad="38100" dist="38100" dir="2700000" algn="tl">
                    <a:srgbClr val="000000">
                      <a:alpha val="43137"/>
                    </a:srgbClr>
                  </a:outerShdw>
                </a:effectLst>
                <a:latin typeface="Calibri"/>
                <a:cs typeface="Calibri"/>
              </a:rPr>
              <a:t>corriente</a:t>
            </a:r>
            <a:r>
              <a:rPr sz="3000" b="1" u="sng" spc="-335" dirty="0">
                <a:solidFill>
                  <a:srgbClr val="333333"/>
                </a:solidFill>
                <a:effectLst>
                  <a:outerShdw blurRad="38100" dist="38100" dir="2700000" algn="tl">
                    <a:srgbClr val="000000">
                      <a:alpha val="43137"/>
                    </a:srgbClr>
                  </a:outerShdw>
                </a:effectLst>
                <a:latin typeface="Calibri"/>
                <a:cs typeface="Calibri"/>
              </a:rPr>
              <a:t> </a:t>
            </a:r>
            <a:r>
              <a:rPr sz="3000" b="1" u="sng" spc="-110" dirty="0">
                <a:solidFill>
                  <a:srgbClr val="333333"/>
                </a:solidFill>
                <a:effectLst>
                  <a:outerShdw blurRad="38100" dist="38100" dir="2700000" algn="tl">
                    <a:srgbClr val="000000">
                      <a:alpha val="43137"/>
                    </a:srgbClr>
                  </a:outerShdw>
                </a:effectLst>
                <a:latin typeface="Calibri"/>
                <a:cs typeface="Calibri"/>
              </a:rPr>
              <a:t>en</a:t>
            </a:r>
            <a:r>
              <a:rPr sz="3000" b="1" u="sng" spc="-335" dirty="0">
                <a:solidFill>
                  <a:srgbClr val="333333"/>
                </a:solidFill>
                <a:effectLst>
                  <a:outerShdw blurRad="38100" dist="38100" dir="2700000" algn="tl">
                    <a:srgbClr val="000000">
                      <a:alpha val="43137"/>
                    </a:srgbClr>
                  </a:outerShdw>
                </a:effectLst>
                <a:latin typeface="Calibri"/>
                <a:cs typeface="Calibri"/>
              </a:rPr>
              <a:t> </a:t>
            </a:r>
            <a:r>
              <a:rPr sz="3000" b="1" u="sng" spc="-70" dirty="0">
                <a:solidFill>
                  <a:srgbClr val="333333"/>
                </a:solidFill>
                <a:effectLst>
                  <a:outerShdw blurRad="38100" dist="38100" dir="2700000" algn="tl">
                    <a:srgbClr val="000000">
                      <a:alpha val="43137"/>
                    </a:srgbClr>
                  </a:outerShdw>
                </a:effectLst>
                <a:latin typeface="Calibri"/>
                <a:cs typeface="Calibri"/>
              </a:rPr>
              <a:t>el</a:t>
            </a:r>
            <a:r>
              <a:rPr sz="3000" b="1" u="sng" spc="-335" dirty="0">
                <a:solidFill>
                  <a:srgbClr val="333333"/>
                </a:solidFill>
                <a:effectLst>
                  <a:outerShdw blurRad="38100" dist="38100" dir="2700000" algn="tl">
                    <a:srgbClr val="000000">
                      <a:alpha val="43137"/>
                    </a:srgbClr>
                  </a:outerShdw>
                </a:effectLst>
                <a:latin typeface="Calibri"/>
                <a:cs typeface="Calibri"/>
              </a:rPr>
              <a:t> </a:t>
            </a:r>
            <a:r>
              <a:rPr sz="3000" b="1" u="sng" spc="-150" dirty="0" err="1" smtClean="0">
                <a:solidFill>
                  <a:srgbClr val="333333"/>
                </a:solidFill>
                <a:effectLst>
                  <a:outerShdw blurRad="38100" dist="38100" dir="2700000" algn="tl">
                    <a:srgbClr val="000000">
                      <a:alpha val="43137"/>
                    </a:srgbClr>
                  </a:outerShdw>
                </a:effectLst>
                <a:latin typeface="Calibri"/>
                <a:cs typeface="Calibri"/>
              </a:rPr>
              <a:t>cuerpo</a:t>
            </a:r>
            <a:r>
              <a:rPr sz="1050" spc="-10" dirty="0" smtClean="0">
                <a:solidFill>
                  <a:srgbClr val="0C538F"/>
                </a:solidFill>
                <a:latin typeface="Arial"/>
                <a:cs typeface="Arial"/>
                <a:hlinkClick r:id="rId2"/>
              </a:rPr>
              <a:t>.</a:t>
            </a:r>
            <a:endParaRPr sz="1050" dirty="0">
              <a:latin typeface="Arial"/>
              <a:cs typeface="Arial"/>
            </a:endParaRPr>
          </a:p>
          <a:p>
            <a:pPr algn="just">
              <a:lnSpc>
                <a:spcPct val="100000"/>
              </a:lnSpc>
            </a:pPr>
            <a:endParaRPr sz="1100" dirty="0">
              <a:latin typeface="Times New Roman"/>
              <a:cs typeface="Times New Roman"/>
            </a:endParaRPr>
          </a:p>
          <a:p>
            <a:pPr marL="12700" marR="5080" algn="just">
              <a:lnSpc>
                <a:spcPct val="131000"/>
              </a:lnSpc>
            </a:pPr>
            <a:r>
              <a:rPr sz="2000" dirty="0" smtClean="0">
                <a:solidFill>
                  <a:srgbClr val="333333"/>
                </a:solidFill>
                <a:latin typeface="Arial"/>
                <a:cs typeface="Arial"/>
              </a:rPr>
              <a:t>Para </a:t>
            </a:r>
            <a:r>
              <a:rPr sz="2000" dirty="0">
                <a:solidFill>
                  <a:srgbClr val="333333"/>
                </a:solidFill>
                <a:latin typeface="Arial"/>
                <a:cs typeface="Arial"/>
              </a:rPr>
              <a:t>los seres humanos, la corriente eléctrica es peligrosa ya que el hombre no puede percibir la corriente eléctrica, sino solamente sus</a:t>
            </a:r>
            <a:r>
              <a:rPr sz="2000" spc="-100" dirty="0">
                <a:solidFill>
                  <a:srgbClr val="333333"/>
                </a:solidFill>
                <a:latin typeface="Arial"/>
                <a:cs typeface="Arial"/>
              </a:rPr>
              <a:t> </a:t>
            </a:r>
            <a:r>
              <a:rPr sz="2000" dirty="0">
                <a:solidFill>
                  <a:srgbClr val="333333"/>
                </a:solidFill>
                <a:latin typeface="Arial"/>
                <a:cs typeface="Arial"/>
              </a:rPr>
              <a:t>consecuencias,  ésta produce tres efectos principales sobre el cuerpo</a:t>
            </a:r>
            <a:r>
              <a:rPr sz="2000" spc="-10" dirty="0">
                <a:solidFill>
                  <a:srgbClr val="333333"/>
                </a:solidFill>
                <a:latin typeface="Arial"/>
                <a:cs typeface="Arial"/>
              </a:rPr>
              <a:t> </a:t>
            </a:r>
            <a:r>
              <a:rPr sz="2000" dirty="0">
                <a:solidFill>
                  <a:srgbClr val="333333"/>
                </a:solidFill>
                <a:latin typeface="Arial"/>
                <a:cs typeface="Arial"/>
              </a:rPr>
              <a:t>humano:</a:t>
            </a:r>
            <a:endParaRPr sz="2000" dirty="0">
              <a:latin typeface="Arial"/>
              <a:cs typeface="Arial"/>
            </a:endParaRPr>
          </a:p>
        </p:txBody>
      </p:sp>
      <p:sp>
        <p:nvSpPr>
          <p:cNvPr id="9" name="object 9"/>
          <p:cNvSpPr txBox="1"/>
          <p:nvPr/>
        </p:nvSpPr>
        <p:spPr>
          <a:xfrm>
            <a:off x="469900" y="2330450"/>
            <a:ext cx="9829799" cy="5105180"/>
          </a:xfrm>
          <a:prstGeom prst="rect">
            <a:avLst/>
          </a:prstGeom>
        </p:spPr>
        <p:txBody>
          <a:bodyPr vert="horz" wrap="square" lIns="0" tIns="12700" rIns="0" bIns="0" rtlCol="0">
            <a:spAutoFit/>
          </a:bodyPr>
          <a:lstStyle/>
          <a:p>
            <a:pPr marL="12700" algn="just">
              <a:lnSpc>
                <a:spcPct val="100000"/>
              </a:lnSpc>
              <a:spcBef>
                <a:spcPts val="100"/>
              </a:spcBef>
            </a:pPr>
            <a:r>
              <a:rPr sz="2000" b="1" i="1" u="sng" dirty="0">
                <a:solidFill>
                  <a:srgbClr val="333333"/>
                </a:solidFill>
                <a:effectLst>
                  <a:outerShdw blurRad="38100" dist="38100" dir="2700000" algn="tl">
                    <a:srgbClr val="000000">
                      <a:alpha val="43137"/>
                    </a:srgbClr>
                  </a:outerShdw>
                </a:effectLst>
                <a:latin typeface="Arial"/>
                <a:cs typeface="Arial"/>
              </a:rPr>
              <a:t>Efecto</a:t>
            </a:r>
            <a:r>
              <a:rPr sz="2000" b="1" i="1" u="sng" spc="-5" dirty="0">
                <a:solidFill>
                  <a:srgbClr val="333333"/>
                </a:solidFill>
                <a:effectLst>
                  <a:outerShdw blurRad="38100" dist="38100" dir="2700000" algn="tl">
                    <a:srgbClr val="000000">
                      <a:alpha val="43137"/>
                    </a:srgbClr>
                  </a:outerShdw>
                </a:effectLst>
                <a:latin typeface="Arial"/>
                <a:cs typeface="Arial"/>
              </a:rPr>
              <a:t> </a:t>
            </a:r>
            <a:r>
              <a:rPr sz="2000" b="1" i="1" u="sng" dirty="0">
                <a:solidFill>
                  <a:srgbClr val="333333"/>
                </a:solidFill>
                <a:effectLst>
                  <a:outerShdw blurRad="38100" dist="38100" dir="2700000" algn="tl">
                    <a:srgbClr val="000000">
                      <a:alpha val="43137"/>
                    </a:srgbClr>
                  </a:outerShdw>
                </a:effectLst>
                <a:latin typeface="Arial"/>
                <a:cs typeface="Arial"/>
              </a:rPr>
              <a:t>Químico</a:t>
            </a:r>
            <a:r>
              <a:rPr sz="2000" dirty="0">
                <a:solidFill>
                  <a:srgbClr val="333333"/>
                </a:solidFill>
                <a:latin typeface="Arial"/>
                <a:cs typeface="Arial"/>
              </a:rPr>
              <a:t>:</a:t>
            </a:r>
            <a:endParaRPr sz="2000" dirty="0">
              <a:latin typeface="Arial"/>
              <a:cs typeface="Arial"/>
            </a:endParaRPr>
          </a:p>
          <a:p>
            <a:pPr marL="12700" marR="350520" algn="just">
              <a:lnSpc>
                <a:spcPct val="131000"/>
              </a:lnSpc>
              <a:spcBef>
                <a:spcPts val="660"/>
              </a:spcBef>
            </a:pPr>
            <a:r>
              <a:rPr sz="2000" dirty="0">
                <a:solidFill>
                  <a:srgbClr val="333333"/>
                </a:solidFill>
                <a:latin typeface="Arial"/>
                <a:cs typeface="Arial"/>
              </a:rPr>
              <a:t>Aproximadamente 2/3 del cuerpo humano se compone de agua. Al aplicar una tensión aparecerá, pues, una descomposición </a:t>
            </a:r>
            <a:r>
              <a:rPr sz="2000" spc="-40" dirty="0">
                <a:solidFill>
                  <a:srgbClr val="333333"/>
                </a:solidFill>
                <a:latin typeface="Arial"/>
                <a:cs typeface="Arial"/>
              </a:rPr>
              <a:t>y, </a:t>
            </a:r>
            <a:r>
              <a:rPr sz="2000" dirty="0">
                <a:solidFill>
                  <a:srgbClr val="333333"/>
                </a:solidFill>
                <a:latin typeface="Arial"/>
                <a:cs typeface="Arial"/>
              </a:rPr>
              <a:t>por consiguiente,</a:t>
            </a:r>
            <a:r>
              <a:rPr sz="2000" spc="-60" dirty="0">
                <a:solidFill>
                  <a:srgbClr val="333333"/>
                </a:solidFill>
                <a:latin typeface="Arial"/>
                <a:cs typeface="Arial"/>
              </a:rPr>
              <a:t> </a:t>
            </a:r>
            <a:r>
              <a:rPr sz="2000" dirty="0">
                <a:solidFill>
                  <a:srgbClr val="333333"/>
                </a:solidFill>
                <a:latin typeface="Arial"/>
                <a:cs typeface="Arial"/>
              </a:rPr>
              <a:t>las  células (los componentes básicos de nuestro organismo) se mueren cuando se descompone el líquido</a:t>
            </a:r>
            <a:r>
              <a:rPr sz="2000" spc="-15" dirty="0">
                <a:solidFill>
                  <a:srgbClr val="333333"/>
                </a:solidFill>
                <a:latin typeface="Arial"/>
                <a:cs typeface="Arial"/>
              </a:rPr>
              <a:t> </a:t>
            </a:r>
            <a:r>
              <a:rPr sz="2000" spc="-10" dirty="0">
                <a:solidFill>
                  <a:srgbClr val="333333"/>
                </a:solidFill>
                <a:latin typeface="Arial"/>
                <a:cs typeface="Arial"/>
              </a:rPr>
              <a:t>celular.</a:t>
            </a:r>
            <a:endParaRPr sz="2000" dirty="0">
              <a:latin typeface="Arial"/>
              <a:cs typeface="Arial"/>
            </a:endParaRPr>
          </a:p>
          <a:p>
            <a:pPr algn="just">
              <a:lnSpc>
                <a:spcPct val="100000"/>
              </a:lnSpc>
              <a:spcBef>
                <a:spcPts val="25"/>
              </a:spcBef>
            </a:pPr>
            <a:endParaRPr sz="2000" dirty="0">
              <a:latin typeface="Times New Roman"/>
              <a:cs typeface="Times New Roman"/>
            </a:endParaRPr>
          </a:p>
          <a:p>
            <a:pPr marL="12700" algn="just">
              <a:lnSpc>
                <a:spcPct val="100000"/>
              </a:lnSpc>
            </a:pPr>
            <a:r>
              <a:rPr sz="2000" b="1" i="1" u="sng" dirty="0">
                <a:solidFill>
                  <a:srgbClr val="333333"/>
                </a:solidFill>
                <a:latin typeface="Arial"/>
                <a:cs typeface="Arial"/>
              </a:rPr>
              <a:t>Efecto</a:t>
            </a:r>
            <a:r>
              <a:rPr sz="2000" b="1" i="1" u="sng" spc="-5" dirty="0">
                <a:solidFill>
                  <a:srgbClr val="333333"/>
                </a:solidFill>
                <a:latin typeface="Arial"/>
                <a:cs typeface="Arial"/>
              </a:rPr>
              <a:t> </a:t>
            </a:r>
            <a:r>
              <a:rPr sz="2000" b="1" i="1" u="sng" dirty="0">
                <a:solidFill>
                  <a:srgbClr val="333333"/>
                </a:solidFill>
                <a:latin typeface="Arial"/>
                <a:cs typeface="Arial"/>
              </a:rPr>
              <a:t>Fisiológico</a:t>
            </a:r>
            <a:r>
              <a:rPr sz="2000" dirty="0">
                <a:solidFill>
                  <a:srgbClr val="333333"/>
                </a:solidFill>
                <a:latin typeface="Arial"/>
                <a:cs typeface="Arial"/>
              </a:rPr>
              <a:t>:</a:t>
            </a:r>
            <a:endParaRPr sz="2000" dirty="0">
              <a:latin typeface="Arial"/>
              <a:cs typeface="Arial"/>
            </a:endParaRPr>
          </a:p>
          <a:p>
            <a:pPr marL="12700" marR="5080" algn="just">
              <a:lnSpc>
                <a:spcPct val="131000"/>
              </a:lnSpc>
              <a:spcBef>
                <a:spcPts val="665"/>
              </a:spcBef>
            </a:pPr>
            <a:r>
              <a:rPr sz="2000" dirty="0">
                <a:solidFill>
                  <a:srgbClr val="333333"/>
                </a:solidFill>
                <a:latin typeface="Arial"/>
                <a:cs typeface="Arial"/>
              </a:rPr>
              <a:t>En nuestro organismo, necesitamos permanentemente electricidad para que nuestros sentidos corporales informen al cerebro (sinapsis) y para que éste  envíe señales de mando a los terminales nerviosos de los músculos. Para ello, se generan impulsos de tensión del orden de 0,1 </a:t>
            </a:r>
            <a:r>
              <a:rPr sz="2000" spc="-50" dirty="0">
                <a:solidFill>
                  <a:srgbClr val="333333"/>
                </a:solidFill>
                <a:latin typeface="Arial"/>
                <a:cs typeface="Arial"/>
              </a:rPr>
              <a:t>V. </a:t>
            </a:r>
            <a:r>
              <a:rPr sz="2000" dirty="0">
                <a:solidFill>
                  <a:srgbClr val="333333"/>
                </a:solidFill>
                <a:latin typeface="Arial"/>
                <a:cs typeface="Arial"/>
              </a:rPr>
              <a:t>Si desde el </a:t>
            </a:r>
            <a:r>
              <a:rPr sz="2000" spc="-10" dirty="0">
                <a:solidFill>
                  <a:srgbClr val="333333"/>
                </a:solidFill>
                <a:latin typeface="Arial"/>
                <a:cs typeface="Arial"/>
              </a:rPr>
              <a:t>exterior,  </a:t>
            </a:r>
            <a:r>
              <a:rPr sz="2000" dirty="0">
                <a:solidFill>
                  <a:srgbClr val="333333"/>
                </a:solidFill>
                <a:latin typeface="Arial"/>
                <a:cs typeface="Arial"/>
              </a:rPr>
              <a:t>quedara aplicada una tensión adicional resultarían perturbados los procesos normales; así, por ejemplo, los músculos no se relajarían (calambre  muscular).</a:t>
            </a:r>
            <a:endParaRPr sz="2000" dirty="0">
              <a:latin typeface="Arial"/>
              <a:cs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321406" y="3961512"/>
            <a:ext cx="38735" cy="38735"/>
          </a:xfrm>
          <a:custGeom>
            <a:avLst/>
            <a:gdLst/>
            <a:ahLst/>
            <a:cxnLst/>
            <a:rect l="l" t="t" r="r" b="b"/>
            <a:pathLst>
              <a:path w="38734" h="38735">
                <a:moveTo>
                  <a:pt x="0" y="0"/>
                </a:moveTo>
                <a:lnTo>
                  <a:pt x="38124" y="0"/>
                </a:lnTo>
                <a:lnTo>
                  <a:pt x="38124" y="38124"/>
                </a:lnTo>
                <a:lnTo>
                  <a:pt x="0" y="38124"/>
                </a:lnTo>
                <a:lnTo>
                  <a:pt x="0" y="0"/>
                </a:lnTo>
                <a:close/>
              </a:path>
            </a:pathLst>
          </a:custGeom>
          <a:solidFill>
            <a:srgbClr val="333333"/>
          </a:solidFill>
        </p:spPr>
        <p:txBody>
          <a:bodyPr wrap="square" lIns="0" tIns="0" rIns="0" bIns="0" rtlCol="0"/>
          <a:lstStyle/>
          <a:p>
            <a:endParaRPr/>
          </a:p>
        </p:txBody>
      </p:sp>
      <p:sp>
        <p:nvSpPr>
          <p:cNvPr id="3" name="object 3"/>
          <p:cNvSpPr/>
          <p:nvPr/>
        </p:nvSpPr>
        <p:spPr>
          <a:xfrm>
            <a:off x="1321406" y="4266507"/>
            <a:ext cx="38735" cy="38735"/>
          </a:xfrm>
          <a:custGeom>
            <a:avLst/>
            <a:gdLst/>
            <a:ahLst/>
            <a:cxnLst/>
            <a:rect l="l" t="t" r="r" b="b"/>
            <a:pathLst>
              <a:path w="38734" h="38735">
                <a:moveTo>
                  <a:pt x="0" y="0"/>
                </a:moveTo>
                <a:lnTo>
                  <a:pt x="38124" y="0"/>
                </a:lnTo>
                <a:lnTo>
                  <a:pt x="38124" y="38124"/>
                </a:lnTo>
                <a:lnTo>
                  <a:pt x="0" y="38124"/>
                </a:lnTo>
                <a:lnTo>
                  <a:pt x="0" y="0"/>
                </a:lnTo>
                <a:close/>
              </a:path>
            </a:pathLst>
          </a:custGeom>
          <a:solidFill>
            <a:srgbClr val="333333"/>
          </a:solidFill>
        </p:spPr>
        <p:txBody>
          <a:bodyPr wrap="square" lIns="0" tIns="0" rIns="0" bIns="0" rtlCol="0"/>
          <a:lstStyle/>
          <a:p>
            <a:endParaRPr/>
          </a:p>
        </p:txBody>
      </p:sp>
      <p:sp>
        <p:nvSpPr>
          <p:cNvPr id="4" name="object 4"/>
          <p:cNvSpPr/>
          <p:nvPr/>
        </p:nvSpPr>
        <p:spPr>
          <a:xfrm>
            <a:off x="1321406" y="4571501"/>
            <a:ext cx="38735" cy="38735"/>
          </a:xfrm>
          <a:custGeom>
            <a:avLst/>
            <a:gdLst/>
            <a:ahLst/>
            <a:cxnLst/>
            <a:rect l="l" t="t" r="r" b="b"/>
            <a:pathLst>
              <a:path w="38734" h="38735">
                <a:moveTo>
                  <a:pt x="0" y="0"/>
                </a:moveTo>
                <a:lnTo>
                  <a:pt x="38124" y="0"/>
                </a:lnTo>
                <a:lnTo>
                  <a:pt x="38124" y="38124"/>
                </a:lnTo>
                <a:lnTo>
                  <a:pt x="0" y="38124"/>
                </a:lnTo>
                <a:lnTo>
                  <a:pt x="0" y="0"/>
                </a:lnTo>
                <a:close/>
              </a:path>
            </a:pathLst>
          </a:custGeom>
          <a:solidFill>
            <a:srgbClr val="333333"/>
          </a:solidFill>
        </p:spPr>
        <p:txBody>
          <a:bodyPr wrap="square" lIns="0" tIns="0" rIns="0" bIns="0" rtlCol="0"/>
          <a:lstStyle/>
          <a:p>
            <a:endParaRPr/>
          </a:p>
        </p:txBody>
      </p:sp>
      <p:sp>
        <p:nvSpPr>
          <p:cNvPr id="5" name="object 5"/>
          <p:cNvSpPr/>
          <p:nvPr/>
        </p:nvSpPr>
        <p:spPr>
          <a:xfrm>
            <a:off x="1321406" y="5181489"/>
            <a:ext cx="38735" cy="38735"/>
          </a:xfrm>
          <a:custGeom>
            <a:avLst/>
            <a:gdLst/>
            <a:ahLst/>
            <a:cxnLst/>
            <a:rect l="l" t="t" r="r" b="b"/>
            <a:pathLst>
              <a:path w="38734" h="38735">
                <a:moveTo>
                  <a:pt x="0" y="0"/>
                </a:moveTo>
                <a:lnTo>
                  <a:pt x="38124" y="0"/>
                </a:lnTo>
                <a:lnTo>
                  <a:pt x="38124" y="38124"/>
                </a:lnTo>
                <a:lnTo>
                  <a:pt x="0" y="38124"/>
                </a:lnTo>
                <a:lnTo>
                  <a:pt x="0" y="0"/>
                </a:lnTo>
                <a:close/>
              </a:path>
            </a:pathLst>
          </a:custGeom>
          <a:solidFill>
            <a:srgbClr val="333333"/>
          </a:solidFill>
        </p:spPr>
        <p:txBody>
          <a:bodyPr wrap="square" lIns="0" tIns="0" rIns="0" bIns="0" rtlCol="0"/>
          <a:lstStyle/>
          <a:p>
            <a:endParaRPr/>
          </a:p>
        </p:txBody>
      </p:sp>
      <p:sp>
        <p:nvSpPr>
          <p:cNvPr id="6" name="object 6"/>
          <p:cNvSpPr/>
          <p:nvPr/>
        </p:nvSpPr>
        <p:spPr>
          <a:xfrm>
            <a:off x="1321406" y="5696167"/>
            <a:ext cx="38735" cy="38735"/>
          </a:xfrm>
          <a:custGeom>
            <a:avLst/>
            <a:gdLst/>
            <a:ahLst/>
            <a:cxnLst/>
            <a:rect l="l" t="t" r="r" b="b"/>
            <a:pathLst>
              <a:path w="38734" h="38735">
                <a:moveTo>
                  <a:pt x="0" y="0"/>
                </a:moveTo>
                <a:lnTo>
                  <a:pt x="38124" y="0"/>
                </a:lnTo>
                <a:lnTo>
                  <a:pt x="38124" y="38124"/>
                </a:lnTo>
                <a:lnTo>
                  <a:pt x="0" y="38124"/>
                </a:lnTo>
                <a:lnTo>
                  <a:pt x="0" y="0"/>
                </a:lnTo>
                <a:close/>
              </a:path>
            </a:pathLst>
          </a:custGeom>
          <a:solidFill>
            <a:srgbClr val="333333"/>
          </a:solidFill>
        </p:spPr>
        <p:txBody>
          <a:bodyPr wrap="square" lIns="0" tIns="0" rIns="0" bIns="0" rtlCol="0"/>
          <a:lstStyle/>
          <a:p>
            <a:endParaRPr/>
          </a:p>
        </p:txBody>
      </p:sp>
      <p:sp>
        <p:nvSpPr>
          <p:cNvPr id="7" name="object 7"/>
          <p:cNvSpPr/>
          <p:nvPr/>
        </p:nvSpPr>
        <p:spPr>
          <a:xfrm>
            <a:off x="1321406" y="6001161"/>
            <a:ext cx="38735" cy="38735"/>
          </a:xfrm>
          <a:custGeom>
            <a:avLst/>
            <a:gdLst/>
            <a:ahLst/>
            <a:cxnLst/>
            <a:rect l="l" t="t" r="r" b="b"/>
            <a:pathLst>
              <a:path w="38734" h="38735">
                <a:moveTo>
                  <a:pt x="0" y="0"/>
                </a:moveTo>
                <a:lnTo>
                  <a:pt x="38124" y="0"/>
                </a:lnTo>
                <a:lnTo>
                  <a:pt x="38124" y="38124"/>
                </a:lnTo>
                <a:lnTo>
                  <a:pt x="0" y="38124"/>
                </a:lnTo>
                <a:lnTo>
                  <a:pt x="0" y="0"/>
                </a:lnTo>
                <a:close/>
              </a:path>
            </a:pathLst>
          </a:custGeom>
          <a:solidFill>
            <a:srgbClr val="333333"/>
          </a:solidFill>
        </p:spPr>
        <p:txBody>
          <a:bodyPr wrap="square" lIns="0" tIns="0" rIns="0" bIns="0" rtlCol="0"/>
          <a:lstStyle/>
          <a:p>
            <a:endParaRPr/>
          </a:p>
        </p:txBody>
      </p:sp>
      <p:sp>
        <p:nvSpPr>
          <p:cNvPr id="8" name="object 8"/>
          <p:cNvSpPr txBox="1"/>
          <p:nvPr/>
        </p:nvSpPr>
        <p:spPr>
          <a:xfrm>
            <a:off x="-139700" y="196850"/>
            <a:ext cx="10515600" cy="6334683"/>
          </a:xfrm>
          <a:prstGeom prst="rect">
            <a:avLst/>
          </a:prstGeom>
        </p:spPr>
        <p:txBody>
          <a:bodyPr vert="horz" wrap="square" lIns="0" tIns="79375" rIns="0" bIns="0" rtlCol="0">
            <a:spAutoFit/>
          </a:bodyPr>
          <a:lstStyle/>
          <a:p>
            <a:pPr marL="454659" marR="5080" algn="just">
              <a:lnSpc>
                <a:spcPct val="131000"/>
              </a:lnSpc>
              <a:spcBef>
                <a:spcPts val="300"/>
              </a:spcBef>
            </a:pPr>
            <a:r>
              <a:rPr sz="2000" dirty="0" smtClean="0">
                <a:solidFill>
                  <a:srgbClr val="333333"/>
                </a:solidFill>
                <a:latin typeface="Arial"/>
                <a:cs typeface="Arial"/>
              </a:rPr>
              <a:t>El </a:t>
            </a:r>
            <a:r>
              <a:rPr sz="2000" dirty="0">
                <a:solidFill>
                  <a:srgbClr val="333333"/>
                </a:solidFill>
                <a:latin typeface="Arial"/>
                <a:cs typeface="Arial"/>
              </a:rPr>
              <a:t>nódulo </a:t>
            </a:r>
            <a:r>
              <a:rPr sz="2000" spc="-5" dirty="0">
                <a:solidFill>
                  <a:srgbClr val="333333"/>
                </a:solidFill>
                <a:latin typeface="Arial"/>
                <a:cs typeface="Arial"/>
              </a:rPr>
              <a:t>seno-auricular, </a:t>
            </a:r>
            <a:r>
              <a:rPr sz="2000" dirty="0">
                <a:solidFill>
                  <a:srgbClr val="333333"/>
                </a:solidFill>
                <a:latin typeface="Arial"/>
                <a:cs typeface="Arial"/>
              </a:rPr>
              <a:t>el centro de mando de nuestro corazón, se encuentra en el órgano mismo, por lo que las corrientes extrañas que circulen a  través del corazón son muy peligrosas. Casi siempre trabajamos con una corriente alterna de 50 Hz., con lo que los músculos del corazón recibirían 100  veces por segundo la orden de contraerse, o sea, unas 80 veces más rápido de lo normal. Como consecuencia, trabajaría a toda prisa y superficialmente,  con lo que dejaría de bombear sangre. Este fenómeno se llama fibrilación ventricular o cardíaca y provoca el paro</a:t>
            </a:r>
            <a:r>
              <a:rPr sz="2000" spc="-30" dirty="0">
                <a:solidFill>
                  <a:srgbClr val="333333"/>
                </a:solidFill>
                <a:latin typeface="Arial"/>
                <a:cs typeface="Arial"/>
              </a:rPr>
              <a:t> </a:t>
            </a:r>
            <a:r>
              <a:rPr sz="2000" dirty="0">
                <a:solidFill>
                  <a:srgbClr val="333333"/>
                </a:solidFill>
                <a:latin typeface="Arial"/>
                <a:cs typeface="Arial"/>
              </a:rPr>
              <a:t>cardíaco.</a:t>
            </a:r>
            <a:endParaRPr sz="2000" dirty="0">
              <a:latin typeface="Arial"/>
              <a:cs typeface="Arial"/>
            </a:endParaRPr>
          </a:p>
          <a:p>
            <a:pPr algn="just">
              <a:lnSpc>
                <a:spcPct val="100000"/>
              </a:lnSpc>
              <a:spcBef>
                <a:spcPts val="25"/>
              </a:spcBef>
            </a:pPr>
            <a:endParaRPr sz="2000" dirty="0">
              <a:latin typeface="Times New Roman"/>
              <a:cs typeface="Times New Roman"/>
            </a:endParaRPr>
          </a:p>
          <a:p>
            <a:pPr marL="454659" algn="just">
              <a:lnSpc>
                <a:spcPct val="100000"/>
              </a:lnSpc>
            </a:pPr>
            <a:r>
              <a:rPr sz="2000" dirty="0">
                <a:solidFill>
                  <a:srgbClr val="333333"/>
                </a:solidFill>
                <a:latin typeface="Arial"/>
                <a:cs typeface="Arial"/>
              </a:rPr>
              <a:t>Efecto</a:t>
            </a:r>
            <a:r>
              <a:rPr sz="2000" spc="-5" dirty="0">
                <a:solidFill>
                  <a:srgbClr val="333333"/>
                </a:solidFill>
                <a:latin typeface="Arial"/>
                <a:cs typeface="Arial"/>
              </a:rPr>
              <a:t> </a:t>
            </a:r>
            <a:r>
              <a:rPr sz="2000" dirty="0">
                <a:solidFill>
                  <a:srgbClr val="333333"/>
                </a:solidFill>
                <a:latin typeface="Arial"/>
                <a:cs typeface="Arial"/>
              </a:rPr>
              <a:t>calorífico:</a:t>
            </a:r>
            <a:endParaRPr sz="2000" dirty="0">
              <a:latin typeface="Arial"/>
              <a:cs typeface="Arial"/>
            </a:endParaRPr>
          </a:p>
          <a:p>
            <a:pPr marL="454659" marR="6350" algn="just">
              <a:lnSpc>
                <a:spcPct val="131000"/>
              </a:lnSpc>
              <a:spcBef>
                <a:spcPts val="660"/>
              </a:spcBef>
            </a:pPr>
            <a:r>
              <a:rPr sz="2000" spc="-25" dirty="0" err="1">
                <a:solidFill>
                  <a:srgbClr val="333333"/>
                </a:solidFill>
                <a:latin typeface="Arial"/>
                <a:cs typeface="Arial"/>
              </a:rPr>
              <a:t>Todas</a:t>
            </a:r>
            <a:r>
              <a:rPr sz="2000" spc="-25" dirty="0">
                <a:solidFill>
                  <a:srgbClr val="333333"/>
                </a:solidFill>
                <a:latin typeface="Arial"/>
                <a:cs typeface="Arial"/>
              </a:rPr>
              <a:t> </a:t>
            </a:r>
            <a:r>
              <a:rPr sz="2000" dirty="0" err="1" smtClean="0">
                <a:solidFill>
                  <a:srgbClr val="333333"/>
                </a:solidFill>
                <a:latin typeface="Arial"/>
                <a:cs typeface="Arial"/>
              </a:rPr>
              <a:t>las</a:t>
            </a:r>
            <a:r>
              <a:rPr sz="2000" dirty="0" smtClean="0">
                <a:solidFill>
                  <a:srgbClr val="333333"/>
                </a:solidFill>
                <a:latin typeface="Arial"/>
                <a:cs typeface="Arial"/>
              </a:rPr>
              <a:t> </a:t>
            </a:r>
            <a:r>
              <a:rPr sz="2000" dirty="0">
                <a:solidFill>
                  <a:srgbClr val="333333"/>
                </a:solidFill>
                <a:latin typeface="Arial"/>
                <a:cs typeface="Arial"/>
              </a:rPr>
              <a:t>sustancias se calientan al paso de la corriente </a:t>
            </a:r>
            <a:r>
              <a:rPr sz="2000" spc="-40" dirty="0">
                <a:solidFill>
                  <a:srgbClr val="333333"/>
                </a:solidFill>
                <a:latin typeface="Arial"/>
                <a:cs typeface="Arial"/>
              </a:rPr>
              <a:t>y, </a:t>
            </a:r>
            <a:r>
              <a:rPr sz="2000" dirty="0">
                <a:solidFill>
                  <a:srgbClr val="333333"/>
                </a:solidFill>
                <a:latin typeface="Arial"/>
                <a:cs typeface="Arial"/>
              </a:rPr>
              <a:t>por lo tanto, también lo hará el cuerpo humano. En especial, los puntos de entrada y de salida  de la corriente quedarán amenazados, pues debido a las resistencias de paso, relativamente grandes, se disiparán en ellos grandes potencias que se  transformarán en </a:t>
            </a:r>
            <a:r>
              <a:rPr sz="2000" spc="-10" dirty="0">
                <a:solidFill>
                  <a:srgbClr val="333333"/>
                </a:solidFill>
                <a:latin typeface="Arial"/>
                <a:cs typeface="Arial"/>
              </a:rPr>
              <a:t>calor. </a:t>
            </a:r>
            <a:r>
              <a:rPr sz="2000" dirty="0">
                <a:solidFill>
                  <a:srgbClr val="333333"/>
                </a:solidFill>
                <a:latin typeface="Arial"/>
                <a:cs typeface="Arial"/>
              </a:rPr>
              <a:t>Además en los tejidos calientes, las proteínas se coagulan </a:t>
            </a:r>
            <a:r>
              <a:rPr sz="2000" spc="-40" dirty="0">
                <a:solidFill>
                  <a:srgbClr val="333333"/>
                </a:solidFill>
                <a:latin typeface="Arial"/>
                <a:cs typeface="Arial"/>
              </a:rPr>
              <a:t>y, </a:t>
            </a:r>
            <a:r>
              <a:rPr sz="2000" dirty="0">
                <a:solidFill>
                  <a:srgbClr val="333333"/>
                </a:solidFill>
                <a:latin typeface="Arial"/>
                <a:cs typeface="Arial"/>
              </a:rPr>
              <a:t>por otro lado, una elevación de sólo 15°C de la temperatura de los  músculos destruye los glóbulos rojos de la</a:t>
            </a:r>
            <a:r>
              <a:rPr sz="2000" spc="-5" dirty="0">
                <a:solidFill>
                  <a:srgbClr val="333333"/>
                </a:solidFill>
                <a:latin typeface="Arial"/>
                <a:cs typeface="Arial"/>
              </a:rPr>
              <a:t> </a:t>
            </a:r>
            <a:r>
              <a:rPr sz="2000" dirty="0">
                <a:solidFill>
                  <a:srgbClr val="333333"/>
                </a:solidFill>
                <a:latin typeface="Arial"/>
                <a:cs typeface="Arial"/>
              </a:rPr>
              <a:t>sangre.</a:t>
            </a:r>
            <a:endParaRPr sz="2000" dirty="0">
              <a:latin typeface="Arial"/>
              <a:cs typeface="Arial"/>
            </a:endParaRPr>
          </a:p>
          <a:p>
            <a:pPr algn="just">
              <a:lnSpc>
                <a:spcPct val="100000"/>
              </a:lnSpc>
              <a:spcBef>
                <a:spcPts val="30"/>
              </a:spcBef>
            </a:pPr>
            <a:endParaRPr sz="2000" dirty="0">
              <a:latin typeface="Times New Roman"/>
              <a:cs typeface="Times New Roman"/>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69900" y="809962"/>
            <a:ext cx="9677400" cy="6247864"/>
          </a:xfrm>
          <a:prstGeom prst="rect">
            <a:avLst/>
          </a:prstGeom>
        </p:spPr>
        <p:txBody>
          <a:bodyPr wrap="square">
            <a:spAutoFit/>
          </a:bodyPr>
          <a:lstStyle/>
          <a:p>
            <a:pPr algn="just"/>
            <a:r>
              <a:rPr lang="es-AR" sz="2000" b="1" i="1" u="sng"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Electrocución</a:t>
            </a:r>
            <a:r>
              <a:rPr lang="es-AR" sz="2000" dirty="0" smtClean="0">
                <a:latin typeface="Arial" panose="020B0604020202020204" pitchFamily="34" charset="0"/>
                <a:cs typeface="Arial" panose="020B0604020202020204" pitchFamily="34" charset="0"/>
              </a:rPr>
              <a:t>:</a:t>
            </a:r>
          </a:p>
          <a:p>
            <a:pPr algn="just"/>
            <a:endParaRPr lang="es-AR" sz="2000" dirty="0" smtClean="0">
              <a:latin typeface="Arial" panose="020B0604020202020204" pitchFamily="34" charset="0"/>
              <a:cs typeface="Arial" panose="020B0604020202020204" pitchFamily="34" charset="0"/>
            </a:endParaRPr>
          </a:p>
          <a:p>
            <a:pPr algn="just"/>
            <a:r>
              <a:rPr lang="es-AR" sz="2000" dirty="0" smtClean="0">
                <a:latin typeface="Arial" panose="020B0604020202020204" pitchFamily="34" charset="0"/>
                <a:cs typeface="Arial" panose="020B0604020202020204" pitchFamily="34" charset="0"/>
              </a:rPr>
              <a:t>El riesgo de electrocución para las personas se puede definir como la “posibilidad de circulación de una corriente eléctrica a través del cuerpo humano”.  Así, se pueden considerar los siguientes aspectos:</a:t>
            </a:r>
          </a:p>
          <a:p>
            <a:pPr algn="just"/>
            <a:r>
              <a:rPr lang="es-AR" sz="2000" dirty="0" smtClean="0">
                <a:latin typeface="Arial" panose="020B0604020202020204" pitchFamily="34" charset="0"/>
                <a:cs typeface="Arial" panose="020B0604020202020204" pitchFamily="34" charset="0"/>
              </a:rPr>
              <a:t>Para que exista posibilidad de circulación de corriente eléctrica es necesario:  </a:t>
            </a:r>
          </a:p>
          <a:p>
            <a:pPr marL="342900" indent="-342900" algn="just">
              <a:buFont typeface="Arial" panose="020B0604020202020204" pitchFamily="34" charset="0"/>
              <a:buChar char="•"/>
            </a:pPr>
            <a:r>
              <a:rPr lang="es-AR" sz="2000" dirty="0" smtClean="0">
                <a:latin typeface="Arial" panose="020B0604020202020204" pitchFamily="34" charset="0"/>
                <a:cs typeface="Arial" panose="020B0604020202020204" pitchFamily="34" charset="0"/>
              </a:rPr>
              <a:t>Que  exista un circuito eléctrico formado por elementos conductores  </a:t>
            </a:r>
          </a:p>
          <a:p>
            <a:pPr marL="342900" indent="-342900" algn="just">
              <a:buFont typeface="Arial" panose="020B0604020202020204" pitchFamily="34" charset="0"/>
              <a:buChar char="•"/>
            </a:pPr>
            <a:r>
              <a:rPr lang="es-AR" sz="2000" dirty="0" smtClean="0">
                <a:latin typeface="Arial" panose="020B0604020202020204" pitchFamily="34" charset="0"/>
                <a:cs typeface="Arial" panose="020B0604020202020204" pitchFamily="34" charset="0"/>
              </a:rPr>
              <a:t>Que el circuito esté cerrado o pueda cerrarse. </a:t>
            </a:r>
          </a:p>
          <a:p>
            <a:pPr marL="342900" indent="-342900" algn="just">
              <a:buFont typeface="Arial" panose="020B0604020202020204" pitchFamily="34" charset="0"/>
              <a:buChar char="•"/>
            </a:pPr>
            <a:r>
              <a:rPr lang="es-AR" sz="2000" dirty="0" smtClean="0">
                <a:latin typeface="Arial" panose="020B0604020202020204" pitchFamily="34" charset="0"/>
                <a:cs typeface="Arial" panose="020B0604020202020204" pitchFamily="34" charset="0"/>
              </a:rPr>
              <a:t>Que en el circuito exista una diferencia de potencial mayor que cero.</a:t>
            </a:r>
          </a:p>
          <a:p>
            <a:pPr marL="342900" indent="-342900" algn="just">
              <a:buFont typeface="Arial" panose="020B0604020202020204" pitchFamily="34" charset="0"/>
              <a:buChar char="•"/>
            </a:pPr>
            <a:endParaRPr lang="es-AR" sz="2000" dirty="0">
              <a:latin typeface="Arial" panose="020B0604020202020204" pitchFamily="34" charset="0"/>
              <a:cs typeface="Arial" panose="020B0604020202020204" pitchFamily="34" charset="0"/>
            </a:endParaRPr>
          </a:p>
          <a:p>
            <a:pPr algn="just"/>
            <a:r>
              <a:rPr lang="es-AR" sz="2000" dirty="0" smtClean="0">
                <a:latin typeface="Arial" panose="020B0604020202020204" pitchFamily="34" charset="0"/>
                <a:cs typeface="Arial" panose="020B0604020202020204" pitchFamily="34" charset="0"/>
              </a:rPr>
              <a:t>Para que exista posibilidad de circulación de corriente por el cuerpo humano es necesario:</a:t>
            </a:r>
          </a:p>
          <a:p>
            <a:pPr marL="342900" indent="-342900" algn="just">
              <a:buFont typeface="Arial" panose="020B0604020202020204" pitchFamily="34" charset="0"/>
              <a:buChar char="•"/>
            </a:pPr>
            <a:r>
              <a:rPr lang="es-AR" sz="2000" dirty="0" smtClean="0">
                <a:latin typeface="Arial" panose="020B0604020202020204" pitchFamily="34" charset="0"/>
                <a:cs typeface="Arial" panose="020B0604020202020204" pitchFamily="34" charset="0"/>
              </a:rPr>
              <a:t>Que el cuerpo humano sea conductor. El cuerpo humano, si no está aislado, es conductor debido a los líquidos que contiene (sangre, linfa,  etc.).</a:t>
            </a:r>
          </a:p>
          <a:p>
            <a:pPr marL="342900" indent="-342900" algn="just">
              <a:buFont typeface="Arial" panose="020B0604020202020204" pitchFamily="34" charset="0"/>
              <a:buChar char="•"/>
            </a:pPr>
            <a:r>
              <a:rPr lang="es-AR" sz="2000" dirty="0" smtClean="0">
                <a:latin typeface="Arial" panose="020B0604020202020204" pitchFamily="34" charset="0"/>
                <a:cs typeface="Arial" panose="020B0604020202020204" pitchFamily="34" charset="0"/>
              </a:rPr>
              <a:t>Que el cuerpo humano forme parte del circuito.</a:t>
            </a:r>
          </a:p>
          <a:p>
            <a:pPr marL="342900" indent="-342900" algn="just">
              <a:buFont typeface="Arial" panose="020B0604020202020204" pitchFamily="34" charset="0"/>
              <a:buChar char="•"/>
            </a:pPr>
            <a:r>
              <a:rPr lang="es-AR" sz="2000" dirty="0" smtClean="0">
                <a:latin typeface="Arial" panose="020B0604020202020204" pitchFamily="34" charset="0"/>
                <a:cs typeface="Arial" panose="020B0604020202020204" pitchFamily="34" charset="0"/>
              </a:rPr>
              <a:t>Que exista entre los puntos de “entrada” y “salida” del cuerpo humano una diferencia de potencial mayor que cero  Cuando estos requisitos se cumplan, se podrá afirmar que existe o puede existir riesgo de electrocución.</a:t>
            </a:r>
          </a:p>
          <a:p>
            <a:pPr algn="just"/>
            <a:endParaRPr lang="es-AR" sz="2000" dirty="0">
              <a:latin typeface="Arial" panose="020B0604020202020204" pitchFamily="34" charset="0"/>
              <a:cs typeface="Arial" panose="020B0604020202020204" pitchFamily="34" charset="0"/>
            </a:endParaRPr>
          </a:p>
          <a:p>
            <a:pPr algn="just"/>
            <a:r>
              <a:rPr lang="es-AR" sz="2000" dirty="0" smtClean="0">
                <a:latin typeface="Arial" panose="020B0604020202020204" pitchFamily="34" charset="0"/>
                <a:cs typeface="Arial" panose="020B0604020202020204" pitchFamily="34" charset="0"/>
              </a:rPr>
              <a:t>Los accidentes eléctricos se clasifican en</a:t>
            </a:r>
            <a:r>
              <a:rPr lang="es-AR" sz="2000" dirty="0" smtClean="0"/>
              <a:t>:</a:t>
            </a:r>
            <a:endParaRPr lang="es-AR" sz="2000" dirty="0"/>
          </a:p>
        </p:txBody>
      </p:sp>
    </p:spTree>
    <p:extLst>
      <p:ext uri="{BB962C8B-B14F-4D97-AF65-F5344CB8AC3E}">
        <p14:creationId xmlns:p14="http://schemas.microsoft.com/office/powerpoint/2010/main" val="39544724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 name="Rectángulo 15"/>
          <p:cNvSpPr/>
          <p:nvPr/>
        </p:nvSpPr>
        <p:spPr>
          <a:xfrm>
            <a:off x="546100" y="425450"/>
            <a:ext cx="9525000" cy="6863417"/>
          </a:xfrm>
          <a:prstGeom prst="rect">
            <a:avLst/>
          </a:prstGeom>
        </p:spPr>
        <p:txBody>
          <a:bodyPr wrap="square">
            <a:spAutoFit/>
          </a:bodyPr>
          <a:lstStyle/>
          <a:p>
            <a:pPr algn="just"/>
            <a:r>
              <a:rPr lang="es-AR" sz="2000" b="1" i="1" u="sng" dirty="0" smtClean="0">
                <a:effectLst>
                  <a:outerShdw blurRad="38100" dist="38100" dir="2700000" algn="tl">
                    <a:srgbClr val="000000">
                      <a:alpha val="43137"/>
                    </a:srgbClr>
                  </a:outerShdw>
                </a:effectLst>
              </a:rPr>
              <a:t>Directos</a:t>
            </a:r>
            <a:r>
              <a:rPr lang="es-AR" sz="2000" dirty="0" smtClean="0"/>
              <a:t>: Provocados por la corriente derivada de su trayectoria normal al circular por el cuerpo, es decir, es el choque eléctrico y sus consecuencias  inmediatas. Puede producir las siguientes alteraciones funcionales:</a:t>
            </a:r>
          </a:p>
          <a:p>
            <a:endParaRPr lang="es-AR" sz="2000" dirty="0" smtClean="0"/>
          </a:p>
          <a:p>
            <a:pPr marL="342900" indent="-342900">
              <a:buFont typeface="Arial" panose="020B0604020202020204" pitchFamily="34" charset="0"/>
              <a:buChar char="•"/>
            </a:pPr>
            <a:r>
              <a:rPr lang="es-AR" sz="2000" dirty="0" smtClean="0"/>
              <a:t>Fibrilación ventricular- paro cardíaco.  Asfixia- paro respiratorio.</a:t>
            </a:r>
          </a:p>
          <a:p>
            <a:pPr marL="342900" indent="-342900">
              <a:buFont typeface="Arial" panose="020B0604020202020204" pitchFamily="34" charset="0"/>
              <a:buChar char="•"/>
            </a:pPr>
            <a:endParaRPr lang="es-AR" sz="2000" dirty="0" smtClean="0"/>
          </a:p>
          <a:p>
            <a:pPr marL="342900" indent="-342900">
              <a:buFont typeface="Arial" panose="020B0604020202020204" pitchFamily="34" charset="0"/>
              <a:buChar char="•"/>
            </a:pPr>
            <a:r>
              <a:rPr lang="es-AR" sz="2000" dirty="0" err="1" smtClean="0"/>
              <a:t>Tetanización</a:t>
            </a:r>
            <a:r>
              <a:rPr lang="es-AR" sz="2000" dirty="0" smtClean="0"/>
              <a:t> muscular.</a:t>
            </a:r>
          </a:p>
          <a:p>
            <a:pPr marL="342900" indent="-342900">
              <a:buFont typeface="Arial" panose="020B0604020202020204" pitchFamily="34" charset="0"/>
              <a:buChar char="•"/>
            </a:pPr>
            <a:endParaRPr lang="es-AR" sz="2000" dirty="0" smtClean="0"/>
          </a:p>
          <a:p>
            <a:r>
              <a:rPr lang="es-AR" sz="2000" b="1" i="1" u="sng" dirty="0" smtClean="0">
                <a:effectLst>
                  <a:outerShdw blurRad="38100" dist="38100" dir="2700000" algn="tl">
                    <a:srgbClr val="000000">
                      <a:alpha val="43137"/>
                    </a:srgbClr>
                  </a:outerShdw>
                </a:effectLst>
              </a:rPr>
              <a:t>Indirectos</a:t>
            </a:r>
            <a:r>
              <a:rPr lang="es-AR" sz="2000" dirty="0" smtClean="0"/>
              <a:t>: No son provocados por la propia corriente, sino que son debidos a:</a:t>
            </a:r>
          </a:p>
          <a:p>
            <a:pPr algn="just"/>
            <a:r>
              <a:rPr lang="es-AR" sz="2000" dirty="0" smtClean="0"/>
              <a:t>Afectados por golpes contra objetos, caídas, etc., ocasionados tras el contacto con la corriente, que si bien por él mismo a veces no pasa de  ocasionar un susto o una sensación desagradable, sin embargo sí puede producir una pérdida de equilibrio con la consiguiente caída al mismo  nivel o a distinto nivel y el peligro de lesiones, fracturas o golpes con objetos móviles o inmóviles que pueden incluso llegar a producir la  muerte.</a:t>
            </a:r>
          </a:p>
          <a:p>
            <a:pPr algn="just"/>
            <a:endParaRPr lang="es-AR" sz="2000" dirty="0" smtClean="0"/>
          </a:p>
          <a:p>
            <a:pPr algn="just"/>
            <a:r>
              <a:rPr lang="es-AR" sz="2000" dirty="0" smtClean="0"/>
              <a:t>Quemaduras de la víctima debidas al arco eléctrico. La gravedad de loas mismas puede abarcar la gama del primer al tercer grado y viene  condicionada por los dos factores siguientes:</a:t>
            </a:r>
          </a:p>
          <a:p>
            <a:endParaRPr lang="es-AR" sz="2000" dirty="0" smtClean="0"/>
          </a:p>
          <a:p>
            <a:pPr marL="342900" indent="-342900">
              <a:buFont typeface="Arial" panose="020B0604020202020204" pitchFamily="34" charset="0"/>
              <a:buChar char="•"/>
            </a:pPr>
            <a:r>
              <a:rPr lang="es-AR" sz="2000" dirty="0" smtClean="0"/>
              <a:t>La superficie corporal afectada</a:t>
            </a:r>
          </a:p>
          <a:p>
            <a:pPr marL="342900" indent="-342900">
              <a:buFont typeface="Arial" panose="020B0604020202020204" pitchFamily="34" charset="0"/>
              <a:buChar char="•"/>
            </a:pPr>
            <a:endParaRPr lang="es-AR" sz="2000" dirty="0" smtClean="0"/>
          </a:p>
          <a:p>
            <a:pPr marL="342900" indent="-342900">
              <a:buFont typeface="Arial" panose="020B0604020202020204" pitchFamily="34" charset="0"/>
              <a:buChar char="•"/>
            </a:pPr>
            <a:r>
              <a:rPr lang="es-AR" sz="2000" dirty="0" smtClean="0"/>
              <a:t>La profundidad de las lesiones</a:t>
            </a:r>
            <a:endParaRPr lang="es-AR" sz="2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10"/>
          <p:cNvSpPr/>
          <p:nvPr/>
        </p:nvSpPr>
        <p:spPr>
          <a:xfrm>
            <a:off x="758953" y="1534222"/>
            <a:ext cx="38735" cy="38735"/>
          </a:xfrm>
          <a:custGeom>
            <a:avLst/>
            <a:gdLst/>
            <a:ahLst/>
            <a:cxnLst/>
            <a:rect l="l" t="t" r="r" b="b"/>
            <a:pathLst>
              <a:path w="38734" h="38735">
                <a:moveTo>
                  <a:pt x="0" y="0"/>
                </a:moveTo>
                <a:lnTo>
                  <a:pt x="38124" y="0"/>
                </a:lnTo>
                <a:lnTo>
                  <a:pt x="38124" y="38124"/>
                </a:lnTo>
                <a:lnTo>
                  <a:pt x="0" y="38124"/>
                </a:lnTo>
                <a:lnTo>
                  <a:pt x="0" y="0"/>
                </a:lnTo>
                <a:close/>
              </a:path>
            </a:pathLst>
          </a:custGeom>
          <a:solidFill>
            <a:srgbClr val="333333"/>
          </a:solidFill>
        </p:spPr>
        <p:txBody>
          <a:bodyPr wrap="square" lIns="0" tIns="0" rIns="0" bIns="0" rtlCol="0"/>
          <a:lstStyle/>
          <a:p>
            <a:endParaRPr/>
          </a:p>
        </p:txBody>
      </p:sp>
      <p:sp>
        <p:nvSpPr>
          <p:cNvPr id="8" name="object 11"/>
          <p:cNvSpPr txBox="1"/>
          <p:nvPr/>
        </p:nvSpPr>
        <p:spPr>
          <a:xfrm>
            <a:off x="546100" y="722260"/>
            <a:ext cx="9601200" cy="3300391"/>
          </a:xfrm>
          <a:prstGeom prst="rect">
            <a:avLst/>
          </a:prstGeom>
        </p:spPr>
        <p:txBody>
          <a:bodyPr vert="horz" wrap="square" lIns="0" tIns="12700" rIns="0" bIns="0" rtlCol="0">
            <a:spAutoFit/>
          </a:bodyPr>
          <a:lstStyle/>
          <a:p>
            <a:pPr marL="12700">
              <a:lnSpc>
                <a:spcPct val="100000"/>
              </a:lnSpc>
              <a:spcBef>
                <a:spcPts val="100"/>
              </a:spcBef>
            </a:pPr>
            <a:r>
              <a:rPr sz="1800" b="1" spc="-20" dirty="0">
                <a:solidFill>
                  <a:srgbClr val="333333"/>
                </a:solidFill>
                <a:latin typeface="Arial"/>
                <a:cs typeface="Arial"/>
              </a:rPr>
              <a:t>FACTORES </a:t>
            </a:r>
            <a:r>
              <a:rPr sz="1800" b="1" dirty="0">
                <a:solidFill>
                  <a:srgbClr val="333333"/>
                </a:solidFill>
                <a:latin typeface="Arial"/>
                <a:cs typeface="Arial"/>
              </a:rPr>
              <a:t>QUE </a:t>
            </a:r>
            <a:r>
              <a:rPr sz="1800" b="1" spc="-5" dirty="0">
                <a:solidFill>
                  <a:srgbClr val="333333"/>
                </a:solidFill>
                <a:latin typeface="Arial"/>
                <a:cs typeface="Arial"/>
              </a:rPr>
              <a:t>INTERVIENEN </a:t>
            </a:r>
            <a:r>
              <a:rPr sz="1800" b="1" dirty="0">
                <a:solidFill>
                  <a:srgbClr val="333333"/>
                </a:solidFill>
                <a:latin typeface="Arial"/>
                <a:cs typeface="Arial"/>
              </a:rPr>
              <a:t>EN EL RIESGO DE</a:t>
            </a:r>
            <a:r>
              <a:rPr sz="1800" b="1" spc="20" dirty="0">
                <a:solidFill>
                  <a:srgbClr val="333333"/>
                </a:solidFill>
                <a:latin typeface="Arial"/>
                <a:cs typeface="Arial"/>
              </a:rPr>
              <a:t> </a:t>
            </a:r>
            <a:r>
              <a:rPr sz="1800" b="1" dirty="0">
                <a:solidFill>
                  <a:srgbClr val="333333"/>
                </a:solidFill>
                <a:latin typeface="Arial"/>
                <a:cs typeface="Arial"/>
              </a:rPr>
              <a:t>ELECTROCUCIÓN</a:t>
            </a:r>
            <a:endParaRPr sz="1800" dirty="0">
              <a:latin typeface="Arial"/>
              <a:cs typeface="Arial"/>
            </a:endParaRPr>
          </a:p>
          <a:p>
            <a:pPr marL="12700">
              <a:lnSpc>
                <a:spcPct val="100000"/>
              </a:lnSpc>
              <a:spcBef>
                <a:spcPts val="1065"/>
              </a:spcBef>
            </a:pPr>
            <a:r>
              <a:rPr sz="2000" dirty="0">
                <a:solidFill>
                  <a:srgbClr val="333333"/>
                </a:solidFill>
                <a:latin typeface="Arial"/>
                <a:cs typeface="Arial"/>
              </a:rPr>
              <a:t>Los efectos del paso de la corriente eléctrica por el cuerpo humano vendrán determinados por los siguientes</a:t>
            </a:r>
            <a:r>
              <a:rPr sz="2000" spc="-25" dirty="0">
                <a:solidFill>
                  <a:srgbClr val="333333"/>
                </a:solidFill>
                <a:latin typeface="Arial"/>
                <a:cs typeface="Arial"/>
              </a:rPr>
              <a:t> </a:t>
            </a:r>
            <a:r>
              <a:rPr sz="2000" dirty="0" err="1">
                <a:solidFill>
                  <a:srgbClr val="333333"/>
                </a:solidFill>
                <a:latin typeface="Arial"/>
                <a:cs typeface="Arial"/>
              </a:rPr>
              <a:t>factores</a:t>
            </a:r>
            <a:r>
              <a:rPr sz="2000" dirty="0" smtClean="0">
                <a:solidFill>
                  <a:srgbClr val="333333"/>
                </a:solidFill>
                <a:latin typeface="Arial"/>
                <a:cs typeface="Arial"/>
              </a:rPr>
              <a:t>:</a:t>
            </a:r>
            <a:endParaRPr lang="es-AR" sz="2000" dirty="0" smtClean="0">
              <a:solidFill>
                <a:srgbClr val="333333"/>
              </a:solidFill>
              <a:latin typeface="Arial"/>
              <a:cs typeface="Arial"/>
            </a:endParaRPr>
          </a:p>
          <a:p>
            <a:pPr>
              <a:lnSpc>
                <a:spcPct val="100000"/>
              </a:lnSpc>
              <a:spcBef>
                <a:spcPts val="50"/>
              </a:spcBef>
            </a:pPr>
            <a:endParaRPr lang="es-AR" sz="2000" dirty="0" smtClean="0">
              <a:latin typeface="Times New Roman"/>
              <a:cs typeface="Times New Roman"/>
            </a:endParaRPr>
          </a:p>
          <a:p>
            <a:pPr>
              <a:lnSpc>
                <a:spcPct val="100000"/>
              </a:lnSpc>
              <a:spcBef>
                <a:spcPts val="50"/>
              </a:spcBef>
            </a:pPr>
            <a:endParaRPr sz="2000" dirty="0">
              <a:latin typeface="Times New Roman"/>
              <a:cs typeface="Times New Roman"/>
            </a:endParaRPr>
          </a:p>
          <a:p>
            <a:pPr marL="698500" marR="5080" indent="-342900" algn="just">
              <a:lnSpc>
                <a:spcPct val="131000"/>
              </a:lnSpc>
              <a:buFont typeface="Arial" panose="020B0604020202020204" pitchFamily="34" charset="0"/>
              <a:buChar char="•"/>
            </a:pPr>
            <a:r>
              <a:rPr sz="2000" spc="-20" dirty="0">
                <a:solidFill>
                  <a:srgbClr val="333333"/>
                </a:solidFill>
                <a:latin typeface="Arial"/>
                <a:cs typeface="Arial"/>
              </a:rPr>
              <a:t>Valor </a:t>
            </a:r>
            <a:r>
              <a:rPr sz="2000" dirty="0">
                <a:solidFill>
                  <a:srgbClr val="333333"/>
                </a:solidFill>
                <a:latin typeface="Arial"/>
                <a:cs typeface="Arial"/>
              </a:rPr>
              <a:t>de la intensidad que circula por el circuito de defecto: los valores de intensidad no son constantes puesto que dependen de cada persona y del  tipo de corriente, por ello se definen como valores estadísticos de forma que sean válidos para un determinado porcentaje de la población</a:t>
            </a:r>
            <a:r>
              <a:rPr sz="2000" spc="-85" dirty="0">
                <a:solidFill>
                  <a:srgbClr val="333333"/>
                </a:solidFill>
                <a:latin typeface="Arial"/>
                <a:cs typeface="Arial"/>
              </a:rPr>
              <a:t> </a:t>
            </a:r>
            <a:r>
              <a:rPr sz="2000" dirty="0">
                <a:solidFill>
                  <a:srgbClr val="333333"/>
                </a:solidFill>
                <a:latin typeface="Arial"/>
                <a:cs typeface="Arial"/>
              </a:rPr>
              <a:t>normal.</a:t>
            </a:r>
            <a:endParaRPr sz="2000" dirty="0">
              <a:latin typeface="Arial"/>
              <a:cs typeface="Arial"/>
            </a:endParaRPr>
          </a:p>
        </p:txBody>
      </p:sp>
      <p:sp>
        <p:nvSpPr>
          <p:cNvPr id="10" name="object 13"/>
          <p:cNvSpPr txBox="1"/>
          <p:nvPr/>
        </p:nvSpPr>
        <p:spPr>
          <a:xfrm>
            <a:off x="546100" y="4159250"/>
            <a:ext cx="9601200" cy="2028761"/>
          </a:xfrm>
          <a:prstGeom prst="rect">
            <a:avLst/>
          </a:prstGeom>
        </p:spPr>
        <p:txBody>
          <a:bodyPr vert="horz" wrap="square" lIns="0" tIns="12700" rIns="0" bIns="0" rtlCol="0">
            <a:spAutoFit/>
          </a:bodyPr>
          <a:lstStyle/>
          <a:p>
            <a:pPr marL="355600" marR="5080" indent="-342900" algn="just">
              <a:lnSpc>
                <a:spcPct val="131000"/>
              </a:lnSpc>
              <a:spcBef>
                <a:spcPts val="100"/>
              </a:spcBef>
              <a:buFont typeface="Arial" panose="020B0604020202020204" pitchFamily="34" charset="0"/>
              <a:buChar char="•"/>
            </a:pPr>
            <a:r>
              <a:rPr sz="2000" dirty="0">
                <a:solidFill>
                  <a:srgbClr val="333333"/>
                </a:solidFill>
                <a:latin typeface="Arial"/>
                <a:cs typeface="Arial"/>
              </a:rPr>
              <a:t>Resistencia eléctrica del cuerpo humano: además de la resistencia de contacto de la piel (entre 100 y 500 Ω), debemos tener en cuenta la  resistencia que presentan los tejidos al paso de la corriente eléctrica, con lo que el valor medio de referencia está alrededor de los 1000 Ω; pero no  hay que olvidar que la resistencia del cuerpo depende en gran medida del grado de humedad de la</a:t>
            </a:r>
            <a:r>
              <a:rPr sz="2000" spc="-20" dirty="0">
                <a:solidFill>
                  <a:srgbClr val="333333"/>
                </a:solidFill>
                <a:latin typeface="Arial"/>
                <a:cs typeface="Arial"/>
              </a:rPr>
              <a:t> </a:t>
            </a:r>
            <a:r>
              <a:rPr sz="2000" dirty="0">
                <a:solidFill>
                  <a:srgbClr val="333333"/>
                </a:solidFill>
                <a:latin typeface="Arial"/>
                <a:cs typeface="Arial"/>
              </a:rPr>
              <a:t>piel.</a:t>
            </a:r>
            <a:endParaRPr sz="2000" dirty="0">
              <a:latin typeface="Arial"/>
              <a:cs typeface="Arial"/>
            </a:endParaRPr>
          </a:p>
        </p:txBody>
      </p:sp>
    </p:spTree>
    <p:extLst>
      <p:ext uri="{BB962C8B-B14F-4D97-AF65-F5344CB8AC3E}">
        <p14:creationId xmlns:p14="http://schemas.microsoft.com/office/powerpoint/2010/main" val="27948929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p:nvPr/>
        </p:nvSpPr>
        <p:spPr>
          <a:xfrm>
            <a:off x="2222501" y="368299"/>
            <a:ext cx="5904090" cy="6534151"/>
          </a:xfrm>
          <a:prstGeom prst="rect">
            <a:avLst/>
          </a:prstGeom>
          <a:blipFill>
            <a:blip r:embed="rId2" cstate="print"/>
            <a:stretch>
              <a:fillRect/>
            </a:stretch>
          </a:blipFill>
        </p:spPr>
        <p:txBody>
          <a:bodyPr wrap="square" lIns="0" tIns="0" rIns="0" bIns="0" rtlCol="0"/>
          <a:lstStyle/>
          <a:p>
            <a:endParaRPr/>
          </a:p>
        </p:txBody>
      </p:sp>
      <p:sp>
        <p:nvSpPr>
          <p:cNvPr id="7" name="object 4"/>
          <p:cNvSpPr/>
          <p:nvPr/>
        </p:nvSpPr>
        <p:spPr>
          <a:xfrm>
            <a:off x="2222501" y="6902450"/>
            <a:ext cx="5904090" cy="228600"/>
          </a:xfrm>
          <a:prstGeom prst="rect">
            <a:avLst/>
          </a:prstGeom>
          <a:blipFill>
            <a:blip r:embed="rId3" cstate="print"/>
            <a:stretch>
              <a:fillRect/>
            </a:stretch>
          </a:blipFill>
        </p:spPr>
        <p:txBody>
          <a:bodyPr wrap="square" lIns="0" tIns="0" rIns="0" bIns="0" rtlCol="0"/>
          <a:lstStyle/>
          <a:p>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13" name="Grupo 12"/>
          <p:cNvGrpSpPr/>
          <p:nvPr/>
        </p:nvGrpSpPr>
        <p:grpSpPr>
          <a:xfrm>
            <a:off x="3365500" y="577850"/>
            <a:ext cx="3426813" cy="3886200"/>
            <a:chOff x="3913858" y="1006878"/>
            <a:chExt cx="2878455" cy="3812540"/>
          </a:xfrm>
        </p:grpSpPr>
        <p:sp>
          <p:nvSpPr>
            <p:cNvPr id="5" name="object 5"/>
            <p:cNvSpPr/>
            <p:nvPr/>
          </p:nvSpPr>
          <p:spPr>
            <a:xfrm>
              <a:off x="3913858" y="1006878"/>
              <a:ext cx="2878455" cy="3812540"/>
            </a:xfrm>
            <a:custGeom>
              <a:avLst/>
              <a:gdLst/>
              <a:ahLst/>
              <a:cxnLst/>
              <a:rect l="l" t="t" r="r" b="b"/>
              <a:pathLst>
                <a:path w="2878454" h="3812540">
                  <a:moveTo>
                    <a:pt x="0" y="0"/>
                  </a:moveTo>
                  <a:lnTo>
                    <a:pt x="2878383" y="0"/>
                  </a:lnTo>
                  <a:lnTo>
                    <a:pt x="2878383" y="3812428"/>
                  </a:lnTo>
                  <a:lnTo>
                    <a:pt x="0" y="3812428"/>
                  </a:lnTo>
                  <a:lnTo>
                    <a:pt x="0" y="0"/>
                  </a:lnTo>
                  <a:close/>
                </a:path>
              </a:pathLst>
            </a:custGeom>
            <a:ln w="38124">
              <a:solidFill>
                <a:srgbClr val="EDEDED"/>
              </a:solidFill>
            </a:ln>
          </p:spPr>
          <p:txBody>
            <a:bodyPr wrap="square" lIns="0" tIns="0" rIns="0" bIns="0" rtlCol="0"/>
            <a:lstStyle/>
            <a:p>
              <a:endParaRPr/>
            </a:p>
          </p:txBody>
        </p:sp>
        <p:sp>
          <p:nvSpPr>
            <p:cNvPr id="6" name="object 6"/>
            <p:cNvSpPr/>
            <p:nvPr/>
          </p:nvSpPr>
          <p:spPr>
            <a:xfrm>
              <a:off x="4062678" y="1006878"/>
              <a:ext cx="2595160" cy="3721337"/>
            </a:xfrm>
            <a:prstGeom prst="rect">
              <a:avLst/>
            </a:prstGeom>
            <a:blipFill>
              <a:blip r:embed="rId2" cstate="print"/>
              <a:stretch>
                <a:fillRect/>
              </a:stretch>
            </a:blipFill>
          </p:spPr>
          <p:txBody>
            <a:bodyPr wrap="square" lIns="0" tIns="0" rIns="0" bIns="0" rtlCol="0"/>
            <a:lstStyle/>
            <a:p>
              <a:endParaRPr/>
            </a:p>
          </p:txBody>
        </p:sp>
      </p:grpSp>
      <p:sp>
        <p:nvSpPr>
          <p:cNvPr id="7" name="object 7"/>
          <p:cNvSpPr/>
          <p:nvPr/>
        </p:nvSpPr>
        <p:spPr>
          <a:xfrm>
            <a:off x="422819" y="4768850"/>
            <a:ext cx="38735" cy="38735"/>
          </a:xfrm>
          <a:custGeom>
            <a:avLst/>
            <a:gdLst/>
            <a:ahLst/>
            <a:cxnLst/>
            <a:rect l="l" t="t" r="r" b="b"/>
            <a:pathLst>
              <a:path w="38734" h="38735">
                <a:moveTo>
                  <a:pt x="0" y="0"/>
                </a:moveTo>
                <a:lnTo>
                  <a:pt x="38124" y="0"/>
                </a:lnTo>
                <a:lnTo>
                  <a:pt x="38124" y="38124"/>
                </a:lnTo>
                <a:lnTo>
                  <a:pt x="0" y="38124"/>
                </a:lnTo>
                <a:lnTo>
                  <a:pt x="0" y="0"/>
                </a:lnTo>
                <a:close/>
              </a:path>
            </a:pathLst>
          </a:custGeom>
          <a:solidFill>
            <a:srgbClr val="333333"/>
          </a:solidFill>
        </p:spPr>
        <p:txBody>
          <a:bodyPr wrap="square" lIns="0" tIns="0" rIns="0" bIns="0" rtlCol="0"/>
          <a:lstStyle/>
          <a:p>
            <a:endParaRPr/>
          </a:p>
        </p:txBody>
      </p:sp>
      <p:sp>
        <p:nvSpPr>
          <p:cNvPr id="8" name="object 8"/>
          <p:cNvSpPr txBox="1"/>
          <p:nvPr/>
        </p:nvSpPr>
        <p:spPr>
          <a:xfrm>
            <a:off x="553084" y="4540250"/>
            <a:ext cx="9670415" cy="1222386"/>
          </a:xfrm>
          <a:prstGeom prst="rect">
            <a:avLst/>
          </a:prstGeom>
        </p:spPr>
        <p:txBody>
          <a:bodyPr vert="horz" wrap="square" lIns="0" tIns="12700" rIns="0" bIns="0" rtlCol="0">
            <a:spAutoFit/>
          </a:bodyPr>
          <a:lstStyle/>
          <a:p>
            <a:pPr marL="12700" marR="5080" algn="just">
              <a:lnSpc>
                <a:spcPct val="131000"/>
              </a:lnSpc>
              <a:spcBef>
                <a:spcPts val="100"/>
              </a:spcBef>
            </a:pPr>
            <a:r>
              <a:rPr sz="2000" b="1" i="1" u="sng" dirty="0">
                <a:solidFill>
                  <a:srgbClr val="333333"/>
                </a:solidFill>
                <a:effectLst>
                  <a:outerShdw blurRad="38100" dist="38100" dir="2700000" algn="tl">
                    <a:srgbClr val="000000">
                      <a:alpha val="43137"/>
                    </a:srgbClr>
                  </a:outerShdw>
                </a:effectLst>
                <a:latin typeface="Arial"/>
                <a:cs typeface="Arial"/>
              </a:rPr>
              <a:t>Resistencia del circuito de defecto</a:t>
            </a:r>
            <a:r>
              <a:rPr sz="2000" dirty="0">
                <a:solidFill>
                  <a:srgbClr val="333333"/>
                </a:solidFill>
                <a:latin typeface="Arial"/>
                <a:cs typeface="Arial"/>
              </a:rPr>
              <a:t>: es variable, dependiendo de las circunstancias de cada uno de los casos de defecto, pudiendo llegar a ser nula  en caso de contacto</a:t>
            </a:r>
            <a:r>
              <a:rPr sz="2000" spc="-5" dirty="0">
                <a:solidFill>
                  <a:srgbClr val="333333"/>
                </a:solidFill>
                <a:latin typeface="Arial"/>
                <a:cs typeface="Arial"/>
              </a:rPr>
              <a:t> </a:t>
            </a:r>
            <a:r>
              <a:rPr sz="2000" dirty="0">
                <a:solidFill>
                  <a:srgbClr val="333333"/>
                </a:solidFill>
                <a:latin typeface="Arial"/>
                <a:cs typeface="Arial"/>
              </a:rPr>
              <a:t>directo.</a:t>
            </a:r>
            <a:endParaRPr sz="2000" dirty="0">
              <a:latin typeface="Arial"/>
              <a:cs typeface="Arial"/>
            </a:endParaRPr>
          </a:p>
        </p:txBody>
      </p:sp>
      <p:sp>
        <p:nvSpPr>
          <p:cNvPr id="9" name="object 9"/>
          <p:cNvSpPr/>
          <p:nvPr/>
        </p:nvSpPr>
        <p:spPr>
          <a:xfrm>
            <a:off x="422819" y="5897959"/>
            <a:ext cx="45719" cy="38735"/>
          </a:xfrm>
          <a:custGeom>
            <a:avLst/>
            <a:gdLst/>
            <a:ahLst/>
            <a:cxnLst/>
            <a:rect l="l" t="t" r="r" b="b"/>
            <a:pathLst>
              <a:path w="38734" h="38735">
                <a:moveTo>
                  <a:pt x="0" y="0"/>
                </a:moveTo>
                <a:lnTo>
                  <a:pt x="38124" y="0"/>
                </a:lnTo>
                <a:lnTo>
                  <a:pt x="38124" y="38124"/>
                </a:lnTo>
                <a:lnTo>
                  <a:pt x="0" y="38124"/>
                </a:lnTo>
                <a:lnTo>
                  <a:pt x="0" y="0"/>
                </a:lnTo>
                <a:close/>
              </a:path>
            </a:pathLst>
          </a:custGeom>
          <a:solidFill>
            <a:srgbClr val="333333"/>
          </a:solidFill>
        </p:spPr>
        <p:txBody>
          <a:bodyPr wrap="square" lIns="0" tIns="0" rIns="0" bIns="0" rtlCol="0"/>
          <a:lstStyle/>
          <a:p>
            <a:endParaRPr/>
          </a:p>
        </p:txBody>
      </p:sp>
      <p:sp>
        <p:nvSpPr>
          <p:cNvPr id="10" name="object 10"/>
          <p:cNvSpPr txBox="1"/>
          <p:nvPr/>
        </p:nvSpPr>
        <p:spPr>
          <a:xfrm>
            <a:off x="553085" y="5759450"/>
            <a:ext cx="9670414" cy="1625573"/>
          </a:xfrm>
          <a:prstGeom prst="rect">
            <a:avLst/>
          </a:prstGeom>
        </p:spPr>
        <p:txBody>
          <a:bodyPr vert="horz" wrap="square" lIns="0" tIns="12700" rIns="0" bIns="0" rtlCol="0">
            <a:spAutoFit/>
          </a:bodyPr>
          <a:lstStyle/>
          <a:p>
            <a:pPr marL="12700" marR="5080" algn="just">
              <a:lnSpc>
                <a:spcPct val="131000"/>
              </a:lnSpc>
              <a:spcBef>
                <a:spcPts val="100"/>
              </a:spcBef>
            </a:pPr>
            <a:r>
              <a:rPr sz="2000" b="1" i="1" u="sng" spc="-10" dirty="0">
                <a:solidFill>
                  <a:srgbClr val="333333"/>
                </a:solidFill>
                <a:effectLst>
                  <a:outerShdw blurRad="38100" dist="38100" dir="2700000" algn="tl">
                    <a:srgbClr val="000000">
                      <a:alpha val="43137"/>
                    </a:srgbClr>
                  </a:outerShdw>
                </a:effectLst>
                <a:latin typeface="Arial"/>
                <a:cs typeface="Arial"/>
              </a:rPr>
              <a:t>Voltaje </a:t>
            </a:r>
            <a:r>
              <a:rPr sz="2000" b="1" i="1" u="sng" dirty="0">
                <a:solidFill>
                  <a:srgbClr val="333333"/>
                </a:solidFill>
                <a:effectLst>
                  <a:outerShdw blurRad="38100" dist="38100" dir="2700000" algn="tl">
                    <a:srgbClr val="000000">
                      <a:alpha val="43137"/>
                    </a:srgbClr>
                  </a:outerShdw>
                </a:effectLst>
                <a:latin typeface="Arial"/>
                <a:cs typeface="Arial"/>
              </a:rPr>
              <a:t>o tensión</a:t>
            </a:r>
            <a:r>
              <a:rPr sz="2000" dirty="0">
                <a:solidFill>
                  <a:srgbClr val="333333"/>
                </a:solidFill>
                <a:latin typeface="Arial"/>
                <a:cs typeface="Arial"/>
              </a:rPr>
              <a:t>: la resistencia del cuerpo humano varía según la tensión aplicada y según se encuentre en un local seco o mojado. Así el  Reglamento fija unos valores de tensión de seguridad (tanto para corriente alterna como para continua) de 24 V para locales mojados y de 50 V  para locales secos a la frecuencia de 50</a:t>
            </a:r>
            <a:r>
              <a:rPr sz="2000" spc="-5" dirty="0">
                <a:solidFill>
                  <a:srgbClr val="333333"/>
                </a:solidFill>
                <a:latin typeface="Arial"/>
                <a:cs typeface="Arial"/>
              </a:rPr>
              <a:t> </a:t>
            </a:r>
            <a:r>
              <a:rPr sz="2000" dirty="0">
                <a:solidFill>
                  <a:srgbClr val="333333"/>
                </a:solidFill>
                <a:latin typeface="Arial"/>
                <a:cs typeface="Arial"/>
              </a:rPr>
              <a:t>Hz.</a:t>
            </a:r>
            <a:endParaRPr sz="2000" dirty="0">
              <a:latin typeface="Arial"/>
              <a:cs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p:nvPr/>
        </p:nvSpPr>
        <p:spPr>
          <a:xfrm>
            <a:off x="469900" y="463607"/>
            <a:ext cx="45719" cy="38735"/>
          </a:xfrm>
          <a:custGeom>
            <a:avLst/>
            <a:gdLst/>
            <a:ahLst/>
            <a:cxnLst/>
            <a:rect l="l" t="t" r="r" b="b"/>
            <a:pathLst>
              <a:path w="38734" h="38734">
                <a:moveTo>
                  <a:pt x="0" y="0"/>
                </a:moveTo>
                <a:lnTo>
                  <a:pt x="38124" y="0"/>
                </a:lnTo>
                <a:lnTo>
                  <a:pt x="38124" y="38124"/>
                </a:lnTo>
                <a:lnTo>
                  <a:pt x="0" y="38124"/>
                </a:lnTo>
                <a:lnTo>
                  <a:pt x="0" y="0"/>
                </a:lnTo>
                <a:close/>
              </a:path>
            </a:pathLst>
          </a:custGeom>
          <a:solidFill>
            <a:srgbClr val="333333"/>
          </a:solidFill>
        </p:spPr>
        <p:txBody>
          <a:bodyPr wrap="square" lIns="0" tIns="0" rIns="0" bIns="0" rtlCol="0"/>
          <a:lstStyle/>
          <a:p>
            <a:endParaRPr/>
          </a:p>
        </p:txBody>
      </p:sp>
      <p:sp>
        <p:nvSpPr>
          <p:cNvPr id="5" name="object 5"/>
          <p:cNvSpPr txBox="1"/>
          <p:nvPr/>
        </p:nvSpPr>
        <p:spPr>
          <a:xfrm>
            <a:off x="600166" y="325099"/>
            <a:ext cx="9699534" cy="2431948"/>
          </a:xfrm>
          <a:prstGeom prst="rect">
            <a:avLst/>
          </a:prstGeom>
        </p:spPr>
        <p:txBody>
          <a:bodyPr vert="horz" wrap="square" lIns="0" tIns="12700" rIns="0" bIns="0" rtlCol="0">
            <a:spAutoFit/>
          </a:bodyPr>
          <a:lstStyle/>
          <a:p>
            <a:pPr marL="12700" marR="5080" algn="just">
              <a:lnSpc>
                <a:spcPct val="131000"/>
              </a:lnSpc>
              <a:spcBef>
                <a:spcPts val="100"/>
              </a:spcBef>
            </a:pPr>
            <a:r>
              <a:rPr sz="2000" b="1" i="1" u="sng" spc="-10" dirty="0">
                <a:solidFill>
                  <a:srgbClr val="333333"/>
                </a:solidFill>
                <a:effectLst>
                  <a:outerShdw blurRad="38100" dist="38100" dir="2700000" algn="tl">
                    <a:srgbClr val="000000">
                      <a:alpha val="43137"/>
                    </a:srgbClr>
                  </a:outerShdw>
                </a:effectLst>
                <a:latin typeface="Arial"/>
                <a:cs typeface="Arial"/>
              </a:rPr>
              <a:t>Tipo </a:t>
            </a:r>
            <a:r>
              <a:rPr sz="2000" b="1" i="1" u="sng" dirty="0">
                <a:solidFill>
                  <a:srgbClr val="333333"/>
                </a:solidFill>
                <a:effectLst>
                  <a:outerShdw blurRad="38100" dist="38100" dir="2700000" algn="tl">
                    <a:srgbClr val="000000">
                      <a:alpha val="43137"/>
                    </a:srgbClr>
                  </a:outerShdw>
                </a:effectLst>
                <a:latin typeface="Arial"/>
                <a:cs typeface="Arial"/>
              </a:rPr>
              <a:t>de corriente (alterna o continua): </a:t>
            </a:r>
            <a:r>
              <a:rPr sz="2000" dirty="0">
                <a:solidFill>
                  <a:srgbClr val="333333"/>
                </a:solidFill>
                <a:latin typeface="Arial"/>
                <a:cs typeface="Arial"/>
              </a:rPr>
              <a:t>la corriente continua actúa por calentamiento, aunque puede ocasionar un efecto electrolítico en el organismo  que puede generar riesgo de embolia o muerte por electrólisis de la sangre; en cuanto a la corriente alterna, la superposición de la frecuencia al  ritmo nervioso y circulatorio produce una alteración que se traduce en espasmos, sacudidas y ritmo desordenado del corazón (fibrilación</a:t>
            </a:r>
            <a:r>
              <a:rPr sz="2000" spc="-100" dirty="0">
                <a:solidFill>
                  <a:srgbClr val="333333"/>
                </a:solidFill>
                <a:latin typeface="Arial"/>
                <a:cs typeface="Arial"/>
              </a:rPr>
              <a:t> </a:t>
            </a:r>
            <a:r>
              <a:rPr sz="2000" dirty="0">
                <a:solidFill>
                  <a:srgbClr val="333333"/>
                </a:solidFill>
                <a:latin typeface="Arial"/>
                <a:cs typeface="Arial"/>
              </a:rPr>
              <a:t>ventricular).</a:t>
            </a:r>
            <a:endParaRPr sz="2000" dirty="0">
              <a:latin typeface="Arial"/>
              <a:cs typeface="Arial"/>
            </a:endParaRPr>
          </a:p>
        </p:txBody>
      </p:sp>
      <p:sp>
        <p:nvSpPr>
          <p:cNvPr id="6" name="object 6"/>
          <p:cNvSpPr/>
          <p:nvPr/>
        </p:nvSpPr>
        <p:spPr>
          <a:xfrm>
            <a:off x="424688" y="2953514"/>
            <a:ext cx="45719" cy="38735"/>
          </a:xfrm>
          <a:custGeom>
            <a:avLst/>
            <a:gdLst/>
            <a:ahLst/>
            <a:cxnLst/>
            <a:rect l="l" t="t" r="r" b="b"/>
            <a:pathLst>
              <a:path w="38734" h="38734">
                <a:moveTo>
                  <a:pt x="0" y="0"/>
                </a:moveTo>
                <a:lnTo>
                  <a:pt x="38124" y="0"/>
                </a:lnTo>
                <a:lnTo>
                  <a:pt x="38124" y="38124"/>
                </a:lnTo>
                <a:lnTo>
                  <a:pt x="0" y="38124"/>
                </a:lnTo>
                <a:lnTo>
                  <a:pt x="0" y="0"/>
                </a:lnTo>
                <a:close/>
              </a:path>
            </a:pathLst>
          </a:custGeom>
          <a:solidFill>
            <a:srgbClr val="333333"/>
          </a:solidFill>
        </p:spPr>
        <p:txBody>
          <a:bodyPr wrap="square" lIns="0" tIns="0" rIns="0" bIns="0" rtlCol="0"/>
          <a:lstStyle/>
          <a:p>
            <a:endParaRPr/>
          </a:p>
        </p:txBody>
      </p:sp>
      <p:sp>
        <p:nvSpPr>
          <p:cNvPr id="7" name="object 7"/>
          <p:cNvSpPr txBox="1"/>
          <p:nvPr/>
        </p:nvSpPr>
        <p:spPr>
          <a:xfrm>
            <a:off x="554954" y="2762277"/>
            <a:ext cx="9744746" cy="1625573"/>
          </a:xfrm>
          <a:prstGeom prst="rect">
            <a:avLst/>
          </a:prstGeom>
        </p:spPr>
        <p:txBody>
          <a:bodyPr vert="horz" wrap="square" lIns="0" tIns="12700" rIns="0" bIns="0" rtlCol="0">
            <a:spAutoFit/>
          </a:bodyPr>
          <a:lstStyle/>
          <a:p>
            <a:pPr marL="12700" marR="5080" algn="just">
              <a:lnSpc>
                <a:spcPct val="131000"/>
              </a:lnSpc>
              <a:spcBef>
                <a:spcPts val="100"/>
              </a:spcBef>
            </a:pPr>
            <a:r>
              <a:rPr sz="2000" b="1" i="1" u="sng" dirty="0">
                <a:solidFill>
                  <a:srgbClr val="333333"/>
                </a:solidFill>
                <a:effectLst>
                  <a:outerShdw blurRad="38100" dist="38100" dir="2700000" algn="tl">
                    <a:srgbClr val="000000">
                      <a:alpha val="43137"/>
                    </a:srgbClr>
                  </a:outerShdw>
                </a:effectLst>
                <a:latin typeface="Arial"/>
                <a:cs typeface="Arial"/>
              </a:rPr>
              <a:t>Frecuencia</a:t>
            </a:r>
            <a:r>
              <a:rPr sz="2000" dirty="0">
                <a:solidFill>
                  <a:srgbClr val="333333"/>
                </a:solidFill>
                <a:latin typeface="Arial"/>
                <a:cs typeface="Arial"/>
              </a:rPr>
              <a:t>: las altas frecuencias son menos peligrosas que las bajas, llegando a ser prácticamente inofensivas para valores superiores a 100000  Hz (produciendo sólo efectos de calentamiento sin ninguna influencia nerviosa), mientras que para 10000 Hz la peligrosidad es similar a la corriente  continua.</a:t>
            </a:r>
            <a:endParaRPr sz="2000" dirty="0">
              <a:latin typeface="Arial"/>
              <a:cs typeface="Arial"/>
            </a:endParaRPr>
          </a:p>
        </p:txBody>
      </p:sp>
      <p:sp>
        <p:nvSpPr>
          <p:cNvPr id="8" name="object 8"/>
          <p:cNvSpPr/>
          <p:nvPr/>
        </p:nvSpPr>
        <p:spPr>
          <a:xfrm>
            <a:off x="393700" y="4768850"/>
            <a:ext cx="46922" cy="38735"/>
          </a:xfrm>
          <a:custGeom>
            <a:avLst/>
            <a:gdLst/>
            <a:ahLst/>
            <a:cxnLst/>
            <a:rect l="l" t="t" r="r" b="b"/>
            <a:pathLst>
              <a:path w="38734" h="38735">
                <a:moveTo>
                  <a:pt x="0" y="0"/>
                </a:moveTo>
                <a:lnTo>
                  <a:pt x="38124" y="0"/>
                </a:lnTo>
                <a:lnTo>
                  <a:pt x="38124" y="38124"/>
                </a:lnTo>
                <a:lnTo>
                  <a:pt x="0" y="38124"/>
                </a:lnTo>
                <a:lnTo>
                  <a:pt x="0" y="0"/>
                </a:lnTo>
                <a:close/>
              </a:path>
            </a:pathLst>
          </a:custGeom>
          <a:solidFill>
            <a:srgbClr val="333333"/>
          </a:solidFill>
        </p:spPr>
        <p:txBody>
          <a:bodyPr wrap="square" lIns="0" tIns="0" rIns="0" bIns="0" rtlCol="0"/>
          <a:lstStyle/>
          <a:p>
            <a:endParaRPr/>
          </a:p>
        </p:txBody>
      </p:sp>
      <p:sp>
        <p:nvSpPr>
          <p:cNvPr id="9" name="object 9"/>
          <p:cNvSpPr txBox="1"/>
          <p:nvPr/>
        </p:nvSpPr>
        <p:spPr>
          <a:xfrm>
            <a:off x="523966" y="4540250"/>
            <a:ext cx="9775734" cy="2937727"/>
          </a:xfrm>
          <a:prstGeom prst="rect">
            <a:avLst/>
          </a:prstGeom>
        </p:spPr>
        <p:txBody>
          <a:bodyPr vert="horz" wrap="square" lIns="0" tIns="12700" rIns="0" bIns="0" rtlCol="0">
            <a:spAutoFit/>
          </a:bodyPr>
          <a:lstStyle/>
          <a:p>
            <a:pPr marL="12700" marR="5080" algn="just">
              <a:lnSpc>
                <a:spcPct val="131000"/>
              </a:lnSpc>
              <a:spcBef>
                <a:spcPts val="100"/>
              </a:spcBef>
            </a:pPr>
            <a:r>
              <a:rPr sz="2000" b="1" i="1" u="sng" spc="-10" dirty="0">
                <a:solidFill>
                  <a:srgbClr val="333333"/>
                </a:solidFill>
                <a:effectLst>
                  <a:outerShdw blurRad="38100" dist="38100" dir="2700000" algn="tl">
                    <a:srgbClr val="000000">
                      <a:alpha val="43137"/>
                    </a:srgbClr>
                  </a:outerShdw>
                </a:effectLst>
                <a:latin typeface="Arial"/>
                <a:cs typeface="Arial"/>
              </a:rPr>
              <a:t>Tiempo </a:t>
            </a:r>
            <a:r>
              <a:rPr sz="2000" b="1" i="1" u="sng" dirty="0">
                <a:solidFill>
                  <a:srgbClr val="333333"/>
                </a:solidFill>
                <a:effectLst>
                  <a:outerShdw blurRad="38100" dist="38100" dir="2700000" algn="tl">
                    <a:srgbClr val="000000">
                      <a:alpha val="43137"/>
                    </a:srgbClr>
                  </a:outerShdw>
                </a:effectLst>
                <a:latin typeface="Arial"/>
                <a:cs typeface="Arial"/>
              </a:rPr>
              <a:t>de contacto</a:t>
            </a:r>
            <a:r>
              <a:rPr sz="2000" dirty="0">
                <a:solidFill>
                  <a:srgbClr val="333333"/>
                </a:solidFill>
                <a:latin typeface="Arial"/>
                <a:cs typeface="Arial"/>
              </a:rPr>
              <a:t>: este factor condiciona la gravedad de las consecuencias del paso de corriente eléctrica a través del cuerpo humano junto con  el valor de la intensidad y el recorrido de la misma a través del individuo. Es tal la importancia del tiempo de contacto que no se puede hablar del  factor intensidad sin referenciar el tiempo de</a:t>
            </a:r>
            <a:r>
              <a:rPr sz="2000" spc="-5" dirty="0">
                <a:solidFill>
                  <a:srgbClr val="333333"/>
                </a:solidFill>
                <a:latin typeface="Arial"/>
                <a:cs typeface="Arial"/>
              </a:rPr>
              <a:t> </a:t>
            </a:r>
            <a:r>
              <a:rPr sz="2000" dirty="0">
                <a:solidFill>
                  <a:srgbClr val="333333"/>
                </a:solidFill>
                <a:latin typeface="Arial"/>
                <a:cs typeface="Arial"/>
              </a:rPr>
              <a:t>contacto.</a:t>
            </a:r>
            <a:endParaRPr sz="2000" dirty="0">
              <a:latin typeface="Arial"/>
              <a:cs typeface="Arial"/>
            </a:endParaRPr>
          </a:p>
          <a:p>
            <a:pPr marL="12700" marR="57785" algn="just">
              <a:lnSpc>
                <a:spcPct val="131000"/>
              </a:lnSpc>
              <a:spcBef>
                <a:spcPts val="750"/>
              </a:spcBef>
            </a:pPr>
            <a:r>
              <a:rPr sz="2000" b="1" dirty="0">
                <a:solidFill>
                  <a:srgbClr val="333333"/>
                </a:solidFill>
                <a:effectLst>
                  <a:outerShdw blurRad="38100" dist="38100" dir="2700000" algn="tl">
                    <a:srgbClr val="000000">
                      <a:alpha val="43137"/>
                    </a:srgbClr>
                  </a:outerShdw>
                </a:effectLst>
                <a:latin typeface="Arial"/>
                <a:cs typeface="Arial"/>
              </a:rPr>
              <a:t>Por ejemplo, en </a:t>
            </a:r>
            <a:r>
              <a:rPr sz="2000" b="1" dirty="0" err="1">
                <a:solidFill>
                  <a:srgbClr val="333333"/>
                </a:solidFill>
                <a:effectLst>
                  <a:outerShdw blurRad="38100" dist="38100" dir="2700000" algn="tl">
                    <a:srgbClr val="000000">
                      <a:alpha val="43137"/>
                    </a:srgbClr>
                  </a:outerShdw>
                </a:effectLst>
                <a:latin typeface="Arial"/>
                <a:cs typeface="Arial"/>
              </a:rPr>
              <a:t>corriente</a:t>
            </a:r>
            <a:r>
              <a:rPr sz="2000" b="1" dirty="0">
                <a:solidFill>
                  <a:srgbClr val="333333"/>
                </a:solidFill>
                <a:effectLst>
                  <a:outerShdw blurRad="38100" dist="38100" dir="2700000" algn="tl">
                    <a:srgbClr val="000000">
                      <a:alpha val="43137"/>
                    </a:srgbClr>
                  </a:outerShdw>
                </a:effectLst>
                <a:latin typeface="Arial"/>
                <a:cs typeface="Arial"/>
              </a:rPr>
              <a:t> </a:t>
            </a:r>
            <a:r>
              <a:rPr sz="2000" b="1" dirty="0" err="1" smtClean="0">
                <a:solidFill>
                  <a:srgbClr val="333333"/>
                </a:solidFill>
                <a:effectLst>
                  <a:outerShdw blurRad="38100" dist="38100" dir="2700000" algn="tl">
                    <a:srgbClr val="000000">
                      <a:alpha val="43137"/>
                    </a:srgbClr>
                  </a:outerShdw>
                </a:effectLst>
                <a:latin typeface="Arial"/>
                <a:cs typeface="Arial"/>
              </a:rPr>
              <a:t>alterna</a:t>
            </a:r>
            <a:r>
              <a:rPr lang="es-AR" sz="2000" b="1" dirty="0" smtClean="0">
                <a:solidFill>
                  <a:srgbClr val="333333"/>
                </a:solidFill>
                <a:effectLst>
                  <a:outerShdw blurRad="38100" dist="38100" dir="2700000" algn="tl">
                    <a:srgbClr val="000000">
                      <a:alpha val="43137"/>
                    </a:srgbClr>
                  </a:outerShdw>
                </a:effectLst>
                <a:latin typeface="Arial"/>
                <a:cs typeface="Arial"/>
              </a:rPr>
              <a:t>,</a:t>
            </a:r>
            <a:r>
              <a:rPr sz="2000" b="1" dirty="0" smtClean="0">
                <a:solidFill>
                  <a:srgbClr val="333333"/>
                </a:solidFill>
                <a:effectLst>
                  <a:outerShdw blurRad="38100" dist="38100" dir="2700000" algn="tl">
                    <a:srgbClr val="000000">
                      <a:alpha val="43137"/>
                    </a:srgbClr>
                  </a:outerShdw>
                </a:effectLst>
                <a:latin typeface="Arial"/>
                <a:cs typeface="Arial"/>
              </a:rPr>
              <a:t> </a:t>
            </a:r>
            <a:r>
              <a:rPr sz="2000" b="1" dirty="0">
                <a:solidFill>
                  <a:srgbClr val="333333"/>
                </a:solidFill>
                <a:effectLst>
                  <a:outerShdw blurRad="38100" dist="38100" dir="2700000" algn="tl">
                    <a:srgbClr val="000000">
                      <a:alpha val="43137"/>
                    </a:srgbClr>
                  </a:outerShdw>
                </a:effectLst>
                <a:latin typeface="Arial"/>
                <a:cs typeface="Arial"/>
              </a:rPr>
              <a:t>y con intensidades inferiores a 100 mA, la fibrilación puede producirse si el tiempo de exposición es superior a</a:t>
            </a:r>
            <a:r>
              <a:rPr sz="2000" b="1" spc="-100" dirty="0">
                <a:solidFill>
                  <a:srgbClr val="333333"/>
                </a:solidFill>
                <a:effectLst>
                  <a:outerShdw blurRad="38100" dist="38100" dir="2700000" algn="tl">
                    <a:srgbClr val="000000">
                      <a:alpha val="43137"/>
                    </a:srgbClr>
                  </a:outerShdw>
                </a:effectLst>
                <a:latin typeface="Arial"/>
                <a:cs typeface="Arial"/>
              </a:rPr>
              <a:t> </a:t>
            </a:r>
            <a:r>
              <a:rPr sz="2000" b="1" dirty="0">
                <a:solidFill>
                  <a:srgbClr val="333333"/>
                </a:solidFill>
                <a:effectLst>
                  <a:outerShdw blurRad="38100" dist="38100" dir="2700000" algn="tl">
                    <a:srgbClr val="000000">
                      <a:alpha val="43137"/>
                    </a:srgbClr>
                  </a:outerShdw>
                </a:effectLst>
                <a:latin typeface="Arial"/>
                <a:cs typeface="Arial"/>
              </a:rPr>
              <a:t>500  ms.</a:t>
            </a:r>
            <a:endParaRPr sz="2000" b="1" dirty="0">
              <a:effectLst>
                <a:outerShdw blurRad="38100" dist="38100" dir="2700000" algn="tl">
                  <a:srgbClr val="000000">
                    <a:alpha val="43137"/>
                  </a:srgbClr>
                </a:outerShdw>
              </a:effectLst>
              <a:latin typeface="Arial"/>
              <a:cs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10"/>
          <p:cNvSpPr/>
          <p:nvPr/>
        </p:nvSpPr>
        <p:spPr>
          <a:xfrm>
            <a:off x="377953" y="601113"/>
            <a:ext cx="38735" cy="38735"/>
          </a:xfrm>
          <a:custGeom>
            <a:avLst/>
            <a:gdLst/>
            <a:ahLst/>
            <a:cxnLst/>
            <a:rect l="l" t="t" r="r" b="b"/>
            <a:pathLst>
              <a:path w="38734" h="38735">
                <a:moveTo>
                  <a:pt x="0" y="0"/>
                </a:moveTo>
                <a:lnTo>
                  <a:pt x="38124" y="0"/>
                </a:lnTo>
                <a:lnTo>
                  <a:pt x="38124" y="38124"/>
                </a:lnTo>
                <a:lnTo>
                  <a:pt x="0" y="38124"/>
                </a:lnTo>
                <a:lnTo>
                  <a:pt x="0" y="0"/>
                </a:lnTo>
                <a:close/>
              </a:path>
            </a:pathLst>
          </a:custGeom>
          <a:solidFill>
            <a:srgbClr val="333333"/>
          </a:solidFill>
        </p:spPr>
        <p:txBody>
          <a:bodyPr wrap="square" lIns="0" tIns="0" rIns="0" bIns="0" rtlCol="0"/>
          <a:lstStyle/>
          <a:p>
            <a:endParaRPr/>
          </a:p>
        </p:txBody>
      </p:sp>
      <p:sp>
        <p:nvSpPr>
          <p:cNvPr id="3" name="object 11"/>
          <p:cNvSpPr txBox="1"/>
          <p:nvPr/>
        </p:nvSpPr>
        <p:spPr>
          <a:xfrm>
            <a:off x="508218" y="462604"/>
            <a:ext cx="9715281" cy="3641510"/>
          </a:xfrm>
          <a:prstGeom prst="rect">
            <a:avLst/>
          </a:prstGeom>
        </p:spPr>
        <p:txBody>
          <a:bodyPr vert="horz" wrap="square" lIns="0" tIns="12700" rIns="0" bIns="0" rtlCol="0">
            <a:spAutoFit/>
          </a:bodyPr>
          <a:lstStyle/>
          <a:p>
            <a:pPr marL="12700" marR="5080" algn="just">
              <a:lnSpc>
                <a:spcPct val="131000"/>
              </a:lnSpc>
              <a:spcBef>
                <a:spcPts val="100"/>
              </a:spcBef>
            </a:pPr>
            <a:r>
              <a:rPr sz="2000" b="1" i="1" u="sng" dirty="0">
                <a:solidFill>
                  <a:srgbClr val="333333"/>
                </a:solidFill>
                <a:effectLst>
                  <a:outerShdw blurRad="38100" dist="38100" dir="2700000" algn="tl">
                    <a:srgbClr val="000000">
                      <a:alpha val="43137"/>
                    </a:srgbClr>
                  </a:outerShdw>
                </a:effectLst>
                <a:latin typeface="Arial"/>
                <a:cs typeface="Arial"/>
              </a:rPr>
              <a:t>Recorrido de la corriente a través del cuerpo</a:t>
            </a:r>
            <a:r>
              <a:rPr sz="2000" dirty="0">
                <a:solidFill>
                  <a:srgbClr val="333333"/>
                </a:solidFill>
                <a:latin typeface="Arial"/>
                <a:cs typeface="Arial"/>
              </a:rPr>
              <a:t>: los efectos de la electricidad son menos graves cuando la corriente no pasa a través de los centros  nerviosos y órganos vitales ni cerca de ellos (bulbo, cerebelo, caja torácica y corazón). En la mayoría de los accidentes eléctricos la corriente circula  desde las manos a los pies. Debido a que en este camino se encuentran los pulmones y el corazón, los resultados de dichos accidentes son  normalmente graves. Los dobles contactos mano derecha- pie izquierdo (o inversamente), mano- mano, mano- cabeza son particularmente  peligrosos. Si el trayecto de la corriente se sitúa entre dos puntos de un mismo miembro, las consecuencias del accidente eléctrico serán</a:t>
            </a:r>
            <a:r>
              <a:rPr sz="2000" spc="-90" dirty="0">
                <a:solidFill>
                  <a:srgbClr val="333333"/>
                </a:solidFill>
                <a:latin typeface="Arial"/>
                <a:cs typeface="Arial"/>
              </a:rPr>
              <a:t> </a:t>
            </a:r>
            <a:r>
              <a:rPr sz="2000" dirty="0">
                <a:solidFill>
                  <a:srgbClr val="333333"/>
                </a:solidFill>
                <a:latin typeface="Arial"/>
                <a:cs typeface="Arial"/>
              </a:rPr>
              <a:t>menores</a:t>
            </a:r>
            <a:r>
              <a:rPr sz="1050" dirty="0">
                <a:solidFill>
                  <a:srgbClr val="333333"/>
                </a:solidFill>
                <a:latin typeface="Arial"/>
                <a:cs typeface="Arial"/>
              </a:rPr>
              <a:t>.</a:t>
            </a:r>
            <a:endParaRPr sz="1050" dirty="0">
              <a:latin typeface="Arial"/>
              <a:cs typeface="Arial"/>
            </a:endParaRPr>
          </a:p>
        </p:txBody>
      </p:sp>
      <p:sp>
        <p:nvSpPr>
          <p:cNvPr id="4" name="object 12"/>
          <p:cNvSpPr txBox="1"/>
          <p:nvPr/>
        </p:nvSpPr>
        <p:spPr>
          <a:xfrm>
            <a:off x="393700" y="4418965"/>
            <a:ext cx="9829799" cy="1986378"/>
          </a:xfrm>
          <a:prstGeom prst="rect">
            <a:avLst/>
          </a:prstGeom>
        </p:spPr>
        <p:txBody>
          <a:bodyPr vert="horz" wrap="square" lIns="0" tIns="12700" rIns="0" bIns="0" rtlCol="0">
            <a:spAutoFit/>
          </a:bodyPr>
          <a:lstStyle/>
          <a:p>
            <a:pPr marL="12700" marR="5080" algn="just">
              <a:lnSpc>
                <a:spcPct val="131000"/>
              </a:lnSpc>
              <a:spcBef>
                <a:spcPts val="100"/>
              </a:spcBef>
            </a:pPr>
            <a:r>
              <a:rPr sz="2000" dirty="0">
                <a:solidFill>
                  <a:srgbClr val="333333"/>
                </a:solidFill>
                <a:latin typeface="Arial"/>
                <a:cs typeface="Arial"/>
              </a:rPr>
              <a:t>Según el tiempo de exposición y la dirección de paso de la corriente eléctrica para una misma intensidad pueden producirse lesiones graves, tales como:  asfixia, fibrilación </a:t>
            </a:r>
            <a:r>
              <a:rPr sz="2000" spc="-5" dirty="0">
                <a:solidFill>
                  <a:srgbClr val="333333"/>
                </a:solidFill>
                <a:latin typeface="Arial"/>
                <a:cs typeface="Arial"/>
              </a:rPr>
              <a:t>ventricular, </a:t>
            </a:r>
            <a:r>
              <a:rPr sz="2000" dirty="0">
                <a:solidFill>
                  <a:srgbClr val="333333"/>
                </a:solidFill>
                <a:latin typeface="Arial"/>
                <a:cs typeface="Arial"/>
              </a:rPr>
              <a:t>quemaduras, lesiones secundarias a consecuencia del choque eléctrico, tales como caídas de altura, golpes, etc., cuya  aparición tiene lugar dependiendo de los valores</a:t>
            </a:r>
            <a:r>
              <a:rPr sz="2000" spc="-5" dirty="0">
                <a:solidFill>
                  <a:srgbClr val="333333"/>
                </a:solidFill>
                <a:latin typeface="Arial"/>
                <a:cs typeface="Arial"/>
              </a:rPr>
              <a:t> </a:t>
            </a:r>
            <a:r>
              <a:rPr sz="2000" dirty="0">
                <a:solidFill>
                  <a:srgbClr val="333333"/>
                </a:solidFill>
                <a:latin typeface="Arial"/>
                <a:cs typeface="Arial"/>
              </a:rPr>
              <a:t>t-Ic.</a:t>
            </a:r>
            <a:endParaRPr sz="2000" dirty="0">
              <a:latin typeface="Arial"/>
              <a:cs typeface="Arial"/>
            </a:endParaRPr>
          </a:p>
        </p:txBody>
      </p:sp>
    </p:spTree>
    <p:extLst>
      <p:ext uri="{BB962C8B-B14F-4D97-AF65-F5344CB8AC3E}">
        <p14:creationId xmlns:p14="http://schemas.microsoft.com/office/powerpoint/2010/main" val="35763743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p:nvPr/>
        </p:nvSpPr>
        <p:spPr>
          <a:xfrm>
            <a:off x="1123228" y="1111251"/>
            <a:ext cx="8560272" cy="5410200"/>
          </a:xfrm>
          <a:custGeom>
            <a:avLst/>
            <a:gdLst/>
            <a:ahLst/>
            <a:cxnLst/>
            <a:rect l="l" t="t" r="r" b="b"/>
            <a:pathLst>
              <a:path w="6424295" h="3260090">
                <a:moveTo>
                  <a:pt x="0" y="0"/>
                </a:moveTo>
                <a:lnTo>
                  <a:pt x="6423941" y="0"/>
                </a:lnTo>
                <a:lnTo>
                  <a:pt x="6423941" y="3259626"/>
                </a:lnTo>
                <a:lnTo>
                  <a:pt x="0" y="3259626"/>
                </a:lnTo>
                <a:lnTo>
                  <a:pt x="0" y="0"/>
                </a:lnTo>
                <a:close/>
              </a:path>
            </a:pathLst>
          </a:custGeom>
          <a:ln w="38124">
            <a:solidFill>
              <a:srgbClr val="EDEDED"/>
            </a:solidFill>
          </a:ln>
        </p:spPr>
        <p:txBody>
          <a:bodyPr wrap="square" lIns="0" tIns="0" rIns="0" bIns="0" rtlCol="0"/>
          <a:lstStyle/>
          <a:p>
            <a:endParaRPr/>
          </a:p>
        </p:txBody>
      </p:sp>
      <p:sp>
        <p:nvSpPr>
          <p:cNvPr id="5" name="object 5"/>
          <p:cNvSpPr/>
          <p:nvPr/>
        </p:nvSpPr>
        <p:spPr>
          <a:xfrm>
            <a:off x="1231900" y="1197974"/>
            <a:ext cx="8382000" cy="5235442"/>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p:nvPr/>
        </p:nvSpPr>
        <p:spPr>
          <a:xfrm>
            <a:off x="1514558" y="298799"/>
            <a:ext cx="7642142" cy="6931649"/>
          </a:xfrm>
          <a:custGeom>
            <a:avLst/>
            <a:gdLst/>
            <a:ahLst/>
            <a:cxnLst/>
            <a:rect l="l" t="t" r="r" b="b"/>
            <a:pathLst>
              <a:path w="6671945" h="6567170">
                <a:moveTo>
                  <a:pt x="0" y="0"/>
                </a:moveTo>
                <a:lnTo>
                  <a:pt x="6671749" y="0"/>
                </a:lnTo>
                <a:lnTo>
                  <a:pt x="6671749" y="6566907"/>
                </a:lnTo>
                <a:lnTo>
                  <a:pt x="0" y="6566907"/>
                </a:lnTo>
                <a:lnTo>
                  <a:pt x="0" y="0"/>
                </a:lnTo>
                <a:close/>
              </a:path>
            </a:pathLst>
          </a:custGeom>
          <a:ln w="38124">
            <a:solidFill>
              <a:srgbClr val="EDEDED"/>
            </a:solidFill>
          </a:ln>
        </p:spPr>
        <p:txBody>
          <a:bodyPr wrap="square" lIns="0" tIns="0" rIns="0" bIns="0" rtlCol="0"/>
          <a:lstStyle/>
          <a:p>
            <a:endParaRPr/>
          </a:p>
        </p:txBody>
      </p:sp>
      <p:sp>
        <p:nvSpPr>
          <p:cNvPr id="5" name="object 5"/>
          <p:cNvSpPr/>
          <p:nvPr/>
        </p:nvSpPr>
        <p:spPr>
          <a:xfrm>
            <a:off x="1536699" y="349250"/>
            <a:ext cx="7598249" cy="6858000"/>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p:nvPr/>
        </p:nvSpPr>
        <p:spPr>
          <a:xfrm>
            <a:off x="1670038" y="939788"/>
            <a:ext cx="7520305" cy="5699760"/>
          </a:xfrm>
          <a:custGeom>
            <a:avLst/>
            <a:gdLst/>
            <a:ahLst/>
            <a:cxnLst/>
            <a:rect l="l" t="t" r="r" b="b"/>
            <a:pathLst>
              <a:path w="7520305" h="5699760">
                <a:moveTo>
                  <a:pt x="0" y="0"/>
                </a:moveTo>
                <a:lnTo>
                  <a:pt x="7520014" y="0"/>
                </a:lnTo>
                <a:lnTo>
                  <a:pt x="7520014" y="5699579"/>
                </a:lnTo>
                <a:lnTo>
                  <a:pt x="0" y="5699579"/>
                </a:lnTo>
                <a:lnTo>
                  <a:pt x="0" y="0"/>
                </a:lnTo>
                <a:close/>
              </a:path>
            </a:pathLst>
          </a:custGeom>
          <a:ln w="38124">
            <a:solidFill>
              <a:srgbClr val="EDEDED"/>
            </a:solidFill>
          </a:ln>
        </p:spPr>
        <p:txBody>
          <a:bodyPr wrap="square" lIns="0" tIns="0" rIns="0" bIns="0" rtlCol="0"/>
          <a:lstStyle/>
          <a:p>
            <a:endParaRPr/>
          </a:p>
        </p:txBody>
      </p:sp>
      <p:sp>
        <p:nvSpPr>
          <p:cNvPr id="5" name="object 5"/>
          <p:cNvSpPr/>
          <p:nvPr/>
        </p:nvSpPr>
        <p:spPr>
          <a:xfrm>
            <a:off x="1689100" y="958850"/>
            <a:ext cx="7481890" cy="5661456"/>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63500" y="-107950"/>
            <a:ext cx="10439400" cy="7760843"/>
          </a:xfrm>
          <a:prstGeom prst="rect">
            <a:avLst/>
          </a:prstGeom>
        </p:spPr>
        <p:txBody>
          <a:bodyPr vert="horz" wrap="square" lIns="0" tIns="79375" rIns="0" bIns="0" rtlCol="0">
            <a:spAutoFit/>
          </a:bodyPr>
          <a:lstStyle/>
          <a:p>
            <a:pPr marL="454659" marR="64135">
              <a:lnSpc>
                <a:spcPct val="131000"/>
              </a:lnSpc>
              <a:spcBef>
                <a:spcPts val="300"/>
              </a:spcBef>
            </a:pPr>
            <a:endParaRPr lang="es-AR" sz="1050" dirty="0" smtClean="0">
              <a:solidFill>
                <a:srgbClr val="333333"/>
              </a:solidFill>
              <a:latin typeface="Arial"/>
              <a:cs typeface="Arial"/>
            </a:endParaRPr>
          </a:p>
          <a:p>
            <a:pPr marL="454659" marR="64135" algn="just">
              <a:lnSpc>
                <a:spcPct val="131000"/>
              </a:lnSpc>
              <a:spcBef>
                <a:spcPts val="300"/>
              </a:spcBef>
            </a:pPr>
            <a:endParaRPr lang="es-AR" sz="1050" dirty="0">
              <a:solidFill>
                <a:srgbClr val="333333"/>
              </a:solidFill>
              <a:latin typeface="Arial"/>
              <a:cs typeface="Arial"/>
            </a:endParaRPr>
          </a:p>
          <a:p>
            <a:pPr marL="454659" marR="64135" algn="just">
              <a:lnSpc>
                <a:spcPct val="131000"/>
              </a:lnSpc>
              <a:spcBef>
                <a:spcPts val="300"/>
              </a:spcBef>
            </a:pPr>
            <a:r>
              <a:rPr sz="2000" dirty="0" err="1" smtClean="0">
                <a:solidFill>
                  <a:srgbClr val="333333"/>
                </a:solidFill>
                <a:latin typeface="Arial"/>
                <a:cs typeface="Arial"/>
              </a:rPr>
              <a:t>Es</a:t>
            </a:r>
            <a:r>
              <a:rPr sz="2000" dirty="0" smtClean="0">
                <a:solidFill>
                  <a:srgbClr val="333333"/>
                </a:solidFill>
                <a:latin typeface="Arial"/>
                <a:cs typeface="Arial"/>
              </a:rPr>
              <a:t> </a:t>
            </a:r>
            <a:r>
              <a:rPr sz="2000" dirty="0">
                <a:solidFill>
                  <a:srgbClr val="333333"/>
                </a:solidFill>
                <a:latin typeface="Arial"/>
                <a:cs typeface="Arial"/>
              </a:rPr>
              <a:t>el valor mínimo de la corriente que provoca una sensación en una persona, a través de la que pasa esta corriente. En corriente alterna esta</a:t>
            </a:r>
            <a:r>
              <a:rPr sz="2000" spc="-100" dirty="0">
                <a:solidFill>
                  <a:srgbClr val="333333"/>
                </a:solidFill>
                <a:latin typeface="Arial"/>
                <a:cs typeface="Arial"/>
              </a:rPr>
              <a:t> </a:t>
            </a:r>
            <a:r>
              <a:rPr sz="2000" dirty="0">
                <a:solidFill>
                  <a:srgbClr val="333333"/>
                </a:solidFill>
                <a:latin typeface="Arial"/>
                <a:cs typeface="Arial"/>
              </a:rPr>
              <a:t>sensación  de paso de la corriente se percibe durante todo el tiempo de paso de la misma; sin embargo, con corriente continua solo se percibe cuando varía la  intensidad, por ello son fundamentales el inicio y la interrupción del paso de la corriente, ya que entre dichos instantes no se percibe el paso de la  corriente, salvo por los efectos térmicos de la misma. Generalizando, se considera un valor de 0,5 mA en corriente alterna y 2 mA en corriente continua,  cualquiera que sea el tiempo de</a:t>
            </a:r>
            <a:r>
              <a:rPr sz="2000" spc="-5" dirty="0">
                <a:solidFill>
                  <a:srgbClr val="333333"/>
                </a:solidFill>
                <a:latin typeface="Arial"/>
                <a:cs typeface="Arial"/>
              </a:rPr>
              <a:t> </a:t>
            </a:r>
            <a:r>
              <a:rPr sz="2000" dirty="0">
                <a:solidFill>
                  <a:srgbClr val="333333"/>
                </a:solidFill>
                <a:latin typeface="Arial"/>
                <a:cs typeface="Arial"/>
              </a:rPr>
              <a:t>exposición.</a:t>
            </a:r>
            <a:endParaRPr sz="2000" dirty="0">
              <a:latin typeface="Arial"/>
              <a:cs typeface="Arial"/>
            </a:endParaRPr>
          </a:p>
          <a:p>
            <a:pPr algn="just">
              <a:lnSpc>
                <a:spcPct val="100000"/>
              </a:lnSpc>
              <a:spcBef>
                <a:spcPts val="25"/>
              </a:spcBef>
            </a:pPr>
            <a:endParaRPr sz="2000" dirty="0">
              <a:latin typeface="Times New Roman"/>
              <a:cs typeface="Times New Roman"/>
            </a:endParaRPr>
          </a:p>
          <a:p>
            <a:pPr marL="454659" algn="just">
              <a:lnSpc>
                <a:spcPct val="100000"/>
              </a:lnSpc>
            </a:pPr>
            <a:r>
              <a:rPr sz="2000" b="1" i="1" u="sng" dirty="0">
                <a:solidFill>
                  <a:srgbClr val="333333"/>
                </a:solidFill>
                <a:effectLst>
                  <a:outerShdw blurRad="38100" dist="38100" dir="2700000" algn="tl">
                    <a:srgbClr val="000000">
                      <a:alpha val="43137"/>
                    </a:srgbClr>
                  </a:outerShdw>
                </a:effectLst>
                <a:latin typeface="Arial"/>
                <a:cs typeface="Arial"/>
              </a:rPr>
              <a:t>Umbral de</a:t>
            </a:r>
            <a:r>
              <a:rPr sz="2000" b="1" i="1" u="sng" spc="-5" dirty="0">
                <a:solidFill>
                  <a:srgbClr val="333333"/>
                </a:solidFill>
                <a:effectLst>
                  <a:outerShdw blurRad="38100" dist="38100" dir="2700000" algn="tl">
                    <a:srgbClr val="000000">
                      <a:alpha val="43137"/>
                    </a:srgbClr>
                  </a:outerShdw>
                </a:effectLst>
                <a:latin typeface="Arial"/>
                <a:cs typeface="Arial"/>
              </a:rPr>
              <a:t> </a:t>
            </a:r>
            <a:r>
              <a:rPr sz="2000" b="1" i="1" u="sng" dirty="0">
                <a:solidFill>
                  <a:srgbClr val="333333"/>
                </a:solidFill>
                <a:effectLst>
                  <a:outerShdw blurRad="38100" dist="38100" dir="2700000" algn="tl">
                    <a:srgbClr val="000000">
                      <a:alpha val="43137"/>
                    </a:srgbClr>
                  </a:outerShdw>
                </a:effectLst>
                <a:latin typeface="Arial"/>
                <a:cs typeface="Arial"/>
              </a:rPr>
              <a:t>reacción</a:t>
            </a:r>
            <a:r>
              <a:rPr sz="2000" dirty="0">
                <a:solidFill>
                  <a:srgbClr val="333333"/>
                </a:solidFill>
                <a:latin typeface="Arial"/>
                <a:cs typeface="Arial"/>
              </a:rPr>
              <a:t>:</a:t>
            </a:r>
            <a:endParaRPr sz="2000" dirty="0">
              <a:latin typeface="Arial"/>
              <a:cs typeface="Arial"/>
            </a:endParaRPr>
          </a:p>
          <a:p>
            <a:pPr marL="454659" algn="just">
              <a:lnSpc>
                <a:spcPct val="100000"/>
              </a:lnSpc>
              <a:spcBef>
                <a:spcPts val="1085"/>
              </a:spcBef>
            </a:pPr>
            <a:r>
              <a:rPr sz="2000" dirty="0">
                <a:solidFill>
                  <a:srgbClr val="333333"/>
                </a:solidFill>
                <a:latin typeface="Arial"/>
                <a:cs typeface="Arial"/>
              </a:rPr>
              <a:t>Es el valor mínimo de la corriente que provoca una contracción</a:t>
            </a:r>
            <a:r>
              <a:rPr sz="2000" spc="-10" dirty="0">
                <a:solidFill>
                  <a:srgbClr val="333333"/>
                </a:solidFill>
                <a:latin typeface="Arial"/>
                <a:cs typeface="Arial"/>
              </a:rPr>
              <a:t> muscular.</a:t>
            </a:r>
            <a:endParaRPr sz="2000" dirty="0">
              <a:latin typeface="Arial"/>
              <a:cs typeface="Arial"/>
            </a:endParaRPr>
          </a:p>
          <a:p>
            <a:pPr algn="just">
              <a:lnSpc>
                <a:spcPct val="100000"/>
              </a:lnSpc>
              <a:spcBef>
                <a:spcPts val="25"/>
              </a:spcBef>
            </a:pPr>
            <a:endParaRPr sz="2000" dirty="0">
              <a:latin typeface="Times New Roman"/>
              <a:cs typeface="Times New Roman"/>
            </a:endParaRPr>
          </a:p>
          <a:p>
            <a:pPr marL="454659" algn="just">
              <a:lnSpc>
                <a:spcPct val="100000"/>
              </a:lnSpc>
            </a:pPr>
            <a:r>
              <a:rPr sz="2000" b="1" i="1" u="sng" dirty="0">
                <a:solidFill>
                  <a:srgbClr val="333333"/>
                </a:solidFill>
                <a:effectLst>
                  <a:outerShdw blurRad="38100" dist="38100" dir="2700000" algn="tl">
                    <a:srgbClr val="000000">
                      <a:alpha val="43137"/>
                    </a:srgbClr>
                  </a:outerShdw>
                </a:effectLst>
                <a:latin typeface="Arial"/>
                <a:cs typeface="Arial"/>
              </a:rPr>
              <a:t>Umbral de no</a:t>
            </a:r>
            <a:r>
              <a:rPr sz="2000" b="1" i="1" u="sng" spc="-5" dirty="0">
                <a:solidFill>
                  <a:srgbClr val="333333"/>
                </a:solidFill>
                <a:effectLst>
                  <a:outerShdw blurRad="38100" dist="38100" dir="2700000" algn="tl">
                    <a:srgbClr val="000000">
                      <a:alpha val="43137"/>
                    </a:srgbClr>
                  </a:outerShdw>
                </a:effectLst>
                <a:latin typeface="Arial"/>
                <a:cs typeface="Arial"/>
              </a:rPr>
              <a:t> </a:t>
            </a:r>
            <a:r>
              <a:rPr sz="2000" b="1" i="1" u="sng" dirty="0">
                <a:solidFill>
                  <a:srgbClr val="333333"/>
                </a:solidFill>
                <a:effectLst>
                  <a:outerShdw blurRad="38100" dist="38100" dir="2700000" algn="tl">
                    <a:srgbClr val="000000">
                      <a:alpha val="43137"/>
                    </a:srgbClr>
                  </a:outerShdw>
                </a:effectLst>
                <a:latin typeface="Arial"/>
                <a:cs typeface="Arial"/>
              </a:rPr>
              <a:t>soltar</a:t>
            </a:r>
            <a:r>
              <a:rPr sz="2000" dirty="0">
                <a:solidFill>
                  <a:srgbClr val="333333"/>
                </a:solidFill>
                <a:latin typeface="Arial"/>
                <a:cs typeface="Arial"/>
              </a:rPr>
              <a:t>:</a:t>
            </a:r>
            <a:endParaRPr sz="2000" dirty="0">
              <a:latin typeface="Arial"/>
              <a:cs typeface="Arial"/>
            </a:endParaRPr>
          </a:p>
          <a:p>
            <a:pPr marL="454659" marR="234950" algn="just">
              <a:lnSpc>
                <a:spcPct val="131000"/>
              </a:lnSpc>
              <a:spcBef>
                <a:spcPts val="690"/>
              </a:spcBef>
            </a:pPr>
            <a:r>
              <a:rPr sz="2000" dirty="0">
                <a:solidFill>
                  <a:srgbClr val="333333"/>
                </a:solidFill>
                <a:latin typeface="Arial"/>
                <a:cs typeface="Arial"/>
              </a:rPr>
              <a:t>Cuando una persona tiene sujetos unos electrodos, es el valor máximo de la corriente que permite a esa persona soltarlos. En corriente alterna se  considera un valor máximo de 10 mA , cualquiera que sea el tiempo de exposición. En corriente continua, es difícil establecer el umbral de no soltar</a:t>
            </a:r>
            <a:r>
              <a:rPr sz="2000" spc="-100" dirty="0">
                <a:solidFill>
                  <a:srgbClr val="333333"/>
                </a:solidFill>
                <a:latin typeface="Arial"/>
                <a:cs typeface="Arial"/>
              </a:rPr>
              <a:t> </a:t>
            </a:r>
            <a:r>
              <a:rPr sz="2000" dirty="0">
                <a:solidFill>
                  <a:srgbClr val="333333"/>
                </a:solidFill>
                <a:latin typeface="Arial"/>
                <a:cs typeface="Arial"/>
              </a:rPr>
              <a:t>ya  que solo el comienzo y la interrupción del paso de la corriente provoca el dolor y las contracciones</a:t>
            </a:r>
            <a:r>
              <a:rPr sz="2000" spc="-25" dirty="0">
                <a:solidFill>
                  <a:srgbClr val="333333"/>
                </a:solidFill>
                <a:latin typeface="Arial"/>
                <a:cs typeface="Arial"/>
              </a:rPr>
              <a:t> </a:t>
            </a:r>
            <a:r>
              <a:rPr sz="2000" dirty="0">
                <a:solidFill>
                  <a:srgbClr val="333333"/>
                </a:solidFill>
                <a:latin typeface="Arial"/>
                <a:cs typeface="Arial"/>
              </a:rPr>
              <a:t>musculares.</a:t>
            </a:r>
            <a:endParaRPr sz="2000" dirty="0">
              <a:latin typeface="Arial"/>
              <a:cs typeface="Arial"/>
            </a:endParaRPr>
          </a:p>
          <a:p>
            <a:pPr>
              <a:lnSpc>
                <a:spcPct val="100000"/>
              </a:lnSpc>
              <a:spcBef>
                <a:spcPts val="25"/>
              </a:spcBef>
            </a:pPr>
            <a:endParaRPr sz="1100" dirty="0">
              <a:latin typeface="Times New Roman"/>
              <a:cs typeface="Times New Roman"/>
            </a:endParaRPr>
          </a:p>
        </p:txBody>
      </p:sp>
      <p:sp>
        <p:nvSpPr>
          <p:cNvPr id="5" name="object 6"/>
          <p:cNvSpPr txBox="1"/>
          <p:nvPr/>
        </p:nvSpPr>
        <p:spPr>
          <a:xfrm>
            <a:off x="393700" y="120650"/>
            <a:ext cx="2819400" cy="320601"/>
          </a:xfrm>
          <a:prstGeom prst="rect">
            <a:avLst/>
          </a:prstGeom>
        </p:spPr>
        <p:txBody>
          <a:bodyPr vert="horz" wrap="square" lIns="0" tIns="12700" rIns="0" bIns="0" rtlCol="0">
            <a:spAutoFit/>
          </a:bodyPr>
          <a:lstStyle/>
          <a:p>
            <a:pPr marL="12700">
              <a:lnSpc>
                <a:spcPct val="100000"/>
              </a:lnSpc>
              <a:spcBef>
                <a:spcPts val="100"/>
              </a:spcBef>
            </a:pPr>
            <a:r>
              <a:rPr sz="2000" b="1" i="1" u="sng" dirty="0">
                <a:solidFill>
                  <a:srgbClr val="333333"/>
                </a:solidFill>
                <a:effectLst>
                  <a:outerShdw blurRad="38100" dist="38100" dir="2700000" algn="tl">
                    <a:srgbClr val="000000">
                      <a:alpha val="43137"/>
                    </a:srgbClr>
                  </a:outerShdw>
                </a:effectLst>
                <a:latin typeface="Arial"/>
                <a:cs typeface="Arial"/>
              </a:rPr>
              <a:t>Umbral de</a:t>
            </a:r>
            <a:r>
              <a:rPr sz="2000" b="1" i="1" u="sng" spc="-90" dirty="0">
                <a:solidFill>
                  <a:srgbClr val="333333"/>
                </a:solidFill>
                <a:effectLst>
                  <a:outerShdw blurRad="38100" dist="38100" dir="2700000" algn="tl">
                    <a:srgbClr val="000000">
                      <a:alpha val="43137"/>
                    </a:srgbClr>
                  </a:outerShdw>
                </a:effectLst>
                <a:latin typeface="Arial"/>
                <a:cs typeface="Arial"/>
              </a:rPr>
              <a:t> </a:t>
            </a:r>
            <a:r>
              <a:rPr sz="2000" b="1" i="1" u="sng" dirty="0">
                <a:solidFill>
                  <a:srgbClr val="333333"/>
                </a:solidFill>
                <a:effectLst>
                  <a:outerShdw blurRad="38100" dist="38100" dir="2700000" algn="tl">
                    <a:srgbClr val="000000">
                      <a:alpha val="43137"/>
                    </a:srgbClr>
                  </a:outerShdw>
                </a:effectLst>
                <a:latin typeface="Arial"/>
                <a:cs typeface="Arial"/>
              </a:rPr>
              <a:t>percepción</a:t>
            </a:r>
            <a:r>
              <a:rPr sz="2000" dirty="0">
                <a:solidFill>
                  <a:srgbClr val="333333"/>
                </a:solidFill>
                <a:latin typeface="Arial"/>
                <a:cs typeface="Arial"/>
              </a:rPr>
              <a:t>:</a:t>
            </a:r>
            <a:endParaRPr sz="2000" dirty="0">
              <a:latin typeface="Arial"/>
              <a:cs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4732" y="577850"/>
            <a:ext cx="10668000" cy="6441892"/>
          </a:xfrm>
          <a:prstGeom prst="rect">
            <a:avLst/>
          </a:prstGeom>
        </p:spPr>
        <p:txBody>
          <a:bodyPr wrap="square">
            <a:spAutoFit/>
          </a:bodyPr>
          <a:lstStyle/>
          <a:p>
            <a:pPr marL="454659" algn="just">
              <a:lnSpc>
                <a:spcPct val="100000"/>
              </a:lnSpc>
            </a:pPr>
            <a:r>
              <a:rPr lang="es-AR" sz="2000" b="1" i="1" u="sng" dirty="0" smtClean="0">
                <a:solidFill>
                  <a:srgbClr val="333333"/>
                </a:solidFill>
                <a:effectLst>
                  <a:outerShdw blurRad="38100" dist="38100" dir="2700000" algn="tl">
                    <a:srgbClr val="000000">
                      <a:alpha val="43137"/>
                    </a:srgbClr>
                  </a:outerShdw>
                </a:effectLst>
                <a:latin typeface="Arial"/>
                <a:cs typeface="Arial"/>
              </a:rPr>
              <a:t>Umbral de fibrilación</a:t>
            </a:r>
            <a:r>
              <a:rPr lang="es-AR" sz="2000" b="1" i="1" u="sng" spc="-5" dirty="0" smtClean="0">
                <a:solidFill>
                  <a:srgbClr val="333333"/>
                </a:solidFill>
                <a:effectLst>
                  <a:outerShdw blurRad="38100" dist="38100" dir="2700000" algn="tl">
                    <a:srgbClr val="000000">
                      <a:alpha val="43137"/>
                    </a:srgbClr>
                  </a:outerShdw>
                </a:effectLst>
                <a:latin typeface="Arial"/>
                <a:cs typeface="Arial"/>
              </a:rPr>
              <a:t> </a:t>
            </a:r>
            <a:r>
              <a:rPr lang="es-AR" sz="2000" b="1" i="1" u="sng" dirty="0" smtClean="0">
                <a:solidFill>
                  <a:srgbClr val="333333"/>
                </a:solidFill>
                <a:effectLst>
                  <a:outerShdw blurRad="38100" dist="38100" dir="2700000" algn="tl">
                    <a:srgbClr val="000000">
                      <a:alpha val="43137"/>
                    </a:srgbClr>
                  </a:outerShdw>
                </a:effectLst>
                <a:latin typeface="Arial"/>
                <a:cs typeface="Arial"/>
              </a:rPr>
              <a:t>ventricular:</a:t>
            </a:r>
            <a:endParaRPr lang="es-AR" sz="2000" b="1" i="1" u="sng" dirty="0" smtClean="0">
              <a:effectLst>
                <a:outerShdw blurRad="38100" dist="38100" dir="2700000" algn="tl">
                  <a:srgbClr val="000000">
                    <a:alpha val="43137"/>
                  </a:srgbClr>
                </a:outerShdw>
              </a:effectLst>
              <a:latin typeface="Arial"/>
              <a:cs typeface="Arial"/>
            </a:endParaRPr>
          </a:p>
          <a:p>
            <a:pPr marL="454659" marR="86360" algn="just">
              <a:lnSpc>
                <a:spcPct val="131000"/>
              </a:lnSpc>
              <a:spcBef>
                <a:spcPts val="695"/>
              </a:spcBef>
            </a:pPr>
            <a:r>
              <a:rPr lang="es-AR" dirty="0" smtClean="0">
                <a:solidFill>
                  <a:srgbClr val="333333"/>
                </a:solidFill>
                <a:latin typeface="Arial"/>
                <a:cs typeface="Arial"/>
              </a:rPr>
              <a:t>Es el valor mínimo de la corriente que puede provocar la fibrilación </a:t>
            </a:r>
            <a:r>
              <a:rPr lang="es-AR" spc="-5" dirty="0" smtClean="0">
                <a:solidFill>
                  <a:srgbClr val="333333"/>
                </a:solidFill>
                <a:latin typeface="Arial"/>
                <a:cs typeface="Arial"/>
              </a:rPr>
              <a:t>ventricular. </a:t>
            </a:r>
            <a:r>
              <a:rPr lang="es-AR" dirty="0" smtClean="0">
                <a:solidFill>
                  <a:srgbClr val="333333"/>
                </a:solidFill>
                <a:latin typeface="Arial"/>
                <a:cs typeface="Arial"/>
              </a:rPr>
              <a:t>En corriente alterna, el umbral de fibrilación ventricular decrece  considerablemente si la duración del paso de la corriente se prolonga más allá de un ciclo cardíaco. Adecuando los resultados de las experiencias  efectuadas sobre animales a los seres humanos, se han establecido unas curvas, por debajo de las cuales no es susceptible de producirse. La</a:t>
            </a:r>
            <a:r>
              <a:rPr lang="es-AR" spc="-100" dirty="0" smtClean="0">
                <a:solidFill>
                  <a:srgbClr val="333333"/>
                </a:solidFill>
                <a:latin typeface="Arial"/>
                <a:cs typeface="Arial"/>
              </a:rPr>
              <a:t> </a:t>
            </a:r>
            <a:r>
              <a:rPr lang="es-AR" dirty="0" smtClean="0">
                <a:solidFill>
                  <a:srgbClr val="333333"/>
                </a:solidFill>
                <a:latin typeface="Arial"/>
                <a:cs typeface="Arial"/>
              </a:rPr>
              <a:t>fibrilación  ventricular está considerada como la causa principal de muerte por choque</a:t>
            </a:r>
            <a:r>
              <a:rPr lang="es-AR" spc="-10" dirty="0" smtClean="0">
                <a:solidFill>
                  <a:srgbClr val="333333"/>
                </a:solidFill>
                <a:latin typeface="Arial"/>
                <a:cs typeface="Arial"/>
              </a:rPr>
              <a:t> </a:t>
            </a:r>
            <a:r>
              <a:rPr lang="es-AR" dirty="0" smtClean="0">
                <a:solidFill>
                  <a:srgbClr val="333333"/>
                </a:solidFill>
                <a:latin typeface="Arial"/>
                <a:cs typeface="Arial"/>
              </a:rPr>
              <a:t>eléctrico.</a:t>
            </a:r>
            <a:endParaRPr lang="es-AR" dirty="0" smtClean="0">
              <a:latin typeface="Arial"/>
              <a:cs typeface="Arial"/>
            </a:endParaRPr>
          </a:p>
          <a:p>
            <a:pPr marL="454659" marR="34290" algn="just">
              <a:lnSpc>
                <a:spcPct val="131000"/>
              </a:lnSpc>
              <a:spcBef>
                <a:spcPts val="750"/>
              </a:spcBef>
            </a:pPr>
            <a:r>
              <a:rPr lang="es-AR" dirty="0" smtClean="0">
                <a:solidFill>
                  <a:srgbClr val="333333"/>
                </a:solidFill>
                <a:latin typeface="Arial"/>
                <a:cs typeface="Arial"/>
              </a:rPr>
              <a:t>En corriente continua, si el polo negativo está en los pies (corriente descendente), el umbral de fibrilación es de aproximadamente el doble de lo que</a:t>
            </a:r>
            <a:r>
              <a:rPr lang="es-AR" spc="-100" dirty="0" smtClean="0">
                <a:solidFill>
                  <a:srgbClr val="333333"/>
                </a:solidFill>
                <a:latin typeface="Arial"/>
                <a:cs typeface="Arial"/>
              </a:rPr>
              <a:t> </a:t>
            </a:r>
            <a:r>
              <a:rPr lang="es-AR" dirty="0" smtClean="0">
                <a:solidFill>
                  <a:srgbClr val="333333"/>
                </a:solidFill>
                <a:latin typeface="Arial"/>
                <a:cs typeface="Arial"/>
              </a:rPr>
              <a:t>sería  si el polo positivo estuviese en los pies (corriente ascendente). Si en lugar de las corrientes longitudinales antes descritas fuese una corriente transversal,  la experiencia sobre animales hace suponer que, solo se producirá la fibrilación ventricular con intensidades considerablemente más</a:t>
            </a:r>
            <a:r>
              <a:rPr lang="es-AR" spc="-50" dirty="0" smtClean="0">
                <a:solidFill>
                  <a:srgbClr val="333333"/>
                </a:solidFill>
                <a:latin typeface="Arial"/>
                <a:cs typeface="Arial"/>
              </a:rPr>
              <a:t> </a:t>
            </a:r>
            <a:r>
              <a:rPr lang="es-AR" dirty="0" smtClean="0">
                <a:solidFill>
                  <a:srgbClr val="333333"/>
                </a:solidFill>
                <a:latin typeface="Arial"/>
                <a:cs typeface="Arial"/>
              </a:rPr>
              <a:t>elevadas.</a:t>
            </a:r>
            <a:endParaRPr lang="es-AR" dirty="0" smtClean="0">
              <a:latin typeface="Arial"/>
              <a:cs typeface="Arial"/>
            </a:endParaRPr>
          </a:p>
          <a:p>
            <a:pPr algn="just">
              <a:lnSpc>
                <a:spcPct val="100000"/>
              </a:lnSpc>
              <a:spcBef>
                <a:spcPts val="45"/>
              </a:spcBef>
            </a:pPr>
            <a:endParaRPr lang="es-AR" sz="1600" dirty="0" smtClean="0">
              <a:latin typeface="Times New Roman"/>
              <a:cs typeface="Times New Roman"/>
            </a:endParaRPr>
          </a:p>
          <a:p>
            <a:pPr marL="454659" algn="just">
              <a:lnSpc>
                <a:spcPct val="100000"/>
              </a:lnSpc>
              <a:spcBef>
                <a:spcPts val="5"/>
              </a:spcBef>
            </a:pPr>
            <a:r>
              <a:rPr lang="es-AR" b="1" dirty="0" smtClean="0">
                <a:solidFill>
                  <a:srgbClr val="333333"/>
                </a:solidFill>
                <a:effectLst>
                  <a:outerShdw blurRad="38100" dist="38100" dir="2700000" algn="tl">
                    <a:srgbClr val="000000">
                      <a:alpha val="43137"/>
                    </a:srgbClr>
                  </a:outerShdw>
                </a:effectLst>
                <a:latin typeface="Arial"/>
                <a:cs typeface="Arial"/>
              </a:rPr>
              <a:t>Duración del contacto</a:t>
            </a:r>
            <a:r>
              <a:rPr lang="es-AR" b="1" spc="-5" dirty="0" smtClean="0">
                <a:solidFill>
                  <a:srgbClr val="333333"/>
                </a:solidFill>
                <a:effectLst>
                  <a:outerShdw blurRad="38100" dist="38100" dir="2700000" algn="tl">
                    <a:srgbClr val="000000">
                      <a:alpha val="43137"/>
                    </a:srgbClr>
                  </a:outerShdw>
                </a:effectLst>
                <a:latin typeface="Arial"/>
                <a:cs typeface="Arial"/>
              </a:rPr>
              <a:t> </a:t>
            </a:r>
            <a:r>
              <a:rPr lang="es-AR" b="1" dirty="0" smtClean="0">
                <a:solidFill>
                  <a:srgbClr val="333333"/>
                </a:solidFill>
                <a:effectLst>
                  <a:outerShdw blurRad="38100" dist="38100" dir="2700000" algn="tl">
                    <a:srgbClr val="000000">
                      <a:alpha val="43137"/>
                    </a:srgbClr>
                  </a:outerShdw>
                </a:effectLst>
                <a:latin typeface="Arial"/>
                <a:cs typeface="Arial"/>
              </a:rPr>
              <a:t>eléctrico</a:t>
            </a:r>
            <a:endParaRPr lang="es-AR" b="1" dirty="0" smtClean="0">
              <a:effectLst>
                <a:outerShdw blurRad="38100" dist="38100" dir="2700000" algn="tl">
                  <a:srgbClr val="000000">
                    <a:alpha val="43137"/>
                  </a:srgbClr>
                </a:outerShdw>
              </a:effectLst>
              <a:latin typeface="Arial"/>
              <a:cs typeface="Arial"/>
            </a:endParaRPr>
          </a:p>
          <a:p>
            <a:pPr marL="454659" marR="5080" algn="just">
              <a:lnSpc>
                <a:spcPct val="131000"/>
              </a:lnSpc>
            </a:pPr>
            <a:r>
              <a:rPr lang="es-AR" dirty="0" smtClean="0">
                <a:solidFill>
                  <a:srgbClr val="333333"/>
                </a:solidFill>
                <a:latin typeface="Arial"/>
                <a:cs typeface="Arial"/>
              </a:rPr>
              <a:t>Junto con la intensidad es el factor que más influye en el resultado del accidente. Por ejemplo, en corriente alterna y con intensidades inferiores a 100</a:t>
            </a:r>
            <a:r>
              <a:rPr lang="es-AR" spc="-100" dirty="0" smtClean="0">
                <a:solidFill>
                  <a:srgbClr val="333333"/>
                </a:solidFill>
                <a:latin typeface="Arial"/>
                <a:cs typeface="Arial"/>
              </a:rPr>
              <a:t> </a:t>
            </a:r>
            <a:r>
              <a:rPr lang="es-AR" dirty="0" err="1" smtClean="0">
                <a:solidFill>
                  <a:srgbClr val="333333"/>
                </a:solidFill>
                <a:latin typeface="Arial"/>
                <a:cs typeface="Arial"/>
              </a:rPr>
              <a:t>mA</a:t>
            </a:r>
            <a:r>
              <a:rPr lang="es-AR" dirty="0" smtClean="0">
                <a:solidFill>
                  <a:srgbClr val="333333"/>
                </a:solidFill>
                <a:latin typeface="Arial"/>
                <a:cs typeface="Arial"/>
              </a:rPr>
              <a:t>,  la fibrilación puede producirse si el tiempo de exposición es superior a 500</a:t>
            </a:r>
            <a:r>
              <a:rPr lang="es-AR" spc="-10" dirty="0" smtClean="0">
                <a:solidFill>
                  <a:srgbClr val="333333"/>
                </a:solidFill>
                <a:latin typeface="Arial"/>
                <a:cs typeface="Arial"/>
              </a:rPr>
              <a:t> </a:t>
            </a:r>
            <a:r>
              <a:rPr lang="es-AR" dirty="0" smtClean="0">
                <a:solidFill>
                  <a:srgbClr val="333333"/>
                </a:solidFill>
                <a:latin typeface="Arial"/>
                <a:cs typeface="Arial"/>
              </a:rPr>
              <a:t>ms.</a:t>
            </a:r>
            <a:endParaRPr lang="es-AR" dirty="0" smtClean="0">
              <a:latin typeface="Arial"/>
              <a:cs typeface="Arial"/>
            </a:endParaRPr>
          </a:p>
          <a:p>
            <a:pPr algn="just">
              <a:lnSpc>
                <a:spcPct val="100000"/>
              </a:lnSpc>
              <a:spcBef>
                <a:spcPts val="45"/>
              </a:spcBef>
            </a:pPr>
            <a:endParaRPr lang="es-AR" sz="1600" dirty="0" smtClean="0">
              <a:latin typeface="Times New Roman"/>
              <a:cs typeface="Times New Roman"/>
            </a:endParaRPr>
          </a:p>
        </p:txBody>
      </p:sp>
    </p:spTree>
    <p:extLst>
      <p:ext uri="{BB962C8B-B14F-4D97-AF65-F5344CB8AC3E}">
        <p14:creationId xmlns:p14="http://schemas.microsoft.com/office/powerpoint/2010/main" val="34741249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 name="Rectángulo 15"/>
          <p:cNvSpPr/>
          <p:nvPr/>
        </p:nvSpPr>
        <p:spPr>
          <a:xfrm>
            <a:off x="323253" y="44450"/>
            <a:ext cx="10128847" cy="7567713"/>
          </a:xfrm>
          <a:prstGeom prst="rect">
            <a:avLst/>
          </a:prstGeom>
        </p:spPr>
        <p:txBody>
          <a:bodyPr wrap="square">
            <a:spAutoFit/>
          </a:bodyPr>
          <a:lstStyle/>
          <a:p>
            <a:pPr algn="just">
              <a:lnSpc>
                <a:spcPct val="107000"/>
              </a:lnSpc>
              <a:spcAft>
                <a:spcPts val="800"/>
              </a:spcAft>
            </a:pPr>
            <a:r>
              <a:rPr lang="es-AR" sz="1900" b="1" i="1" u="sng" dirty="0" smtClean="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Impedancia del cuerpo humano</a:t>
            </a:r>
          </a:p>
          <a:p>
            <a:pPr algn="just">
              <a:lnSpc>
                <a:spcPct val="107000"/>
              </a:lnSpc>
              <a:spcAft>
                <a:spcPts val="800"/>
              </a:spcAft>
            </a:pPr>
            <a:r>
              <a:rPr lang="es-AR" sz="1900" dirty="0" smtClean="0">
                <a:effectLst/>
                <a:latin typeface="Arial" panose="020B0604020202020204" pitchFamily="34" charset="0"/>
                <a:ea typeface="Calibri" panose="020F0502020204030204" pitchFamily="34" charset="0"/>
                <a:cs typeface="Arial" panose="020B0604020202020204" pitchFamily="34" charset="0"/>
              </a:rPr>
              <a:t>Su importancia en el resultado del accidente depende de las siguientes circunstancias: de la tensión, de la frecuencia, de la duración del paso de la  corriente, de la </a:t>
            </a:r>
            <a:r>
              <a:rPr lang="es-AR" sz="1900" u="sng" dirty="0" smtClean="0">
                <a:solidFill>
                  <a:srgbClr val="0563C1"/>
                </a:solidFill>
                <a:effectLst/>
                <a:latin typeface="Arial" panose="020B0604020202020204" pitchFamily="34" charset="0"/>
                <a:ea typeface="Calibri" panose="020F0502020204030204" pitchFamily="34" charset="0"/>
                <a:cs typeface="Arial" panose="020B0604020202020204" pitchFamily="34" charset="0"/>
                <a:hlinkClick r:id="rId2"/>
              </a:rPr>
              <a:t>temperatura</a:t>
            </a:r>
            <a:r>
              <a:rPr lang="es-AR" sz="1900" dirty="0" smtClean="0">
                <a:effectLst/>
                <a:latin typeface="Arial" panose="020B0604020202020204" pitchFamily="34" charset="0"/>
                <a:ea typeface="Calibri" panose="020F0502020204030204" pitchFamily="34" charset="0"/>
                <a:cs typeface="Arial" panose="020B0604020202020204" pitchFamily="34" charset="0"/>
              </a:rPr>
              <a:t>, del grado de humedad de la piel, de la superficie de contacto, de la presión de contacto, de la dureza de la epidermis, etc.  Las diferentes partes del cuerpo humano, tales como la piel, los músculos, la sangre, etc., presentan para la </a:t>
            </a:r>
            <a:r>
              <a:rPr lang="es-AR" sz="1900" u="sng" dirty="0" smtClean="0">
                <a:solidFill>
                  <a:srgbClr val="0563C1"/>
                </a:solidFill>
                <a:effectLst/>
                <a:latin typeface="Arial" panose="020B0604020202020204" pitchFamily="34" charset="0"/>
                <a:ea typeface="Calibri" panose="020F0502020204030204" pitchFamily="34" charset="0"/>
                <a:cs typeface="Arial" panose="020B0604020202020204" pitchFamily="34" charset="0"/>
                <a:hlinkClick r:id="rId3"/>
              </a:rPr>
              <a:t>corriente eléctrica </a:t>
            </a:r>
            <a:r>
              <a:rPr lang="es-AR" sz="1900" dirty="0" smtClean="0">
                <a:effectLst/>
                <a:latin typeface="Arial" panose="020B0604020202020204" pitchFamily="34" charset="0"/>
                <a:ea typeface="Calibri" panose="020F0502020204030204" pitchFamily="34" charset="0"/>
                <a:cs typeface="Arial" panose="020B0604020202020204" pitchFamily="34" charset="0"/>
              </a:rPr>
              <a:t>una impedancia  compuesta por elementos resistivos y capacitivos. Durante el paso de la electricidad la impedancia de nuestro cuerpo se comporta como una suma de tres impedancias en serie:</a:t>
            </a:r>
          </a:p>
          <a:p>
            <a:pPr marL="342900" lvl="0" indent="-342900" algn="just">
              <a:lnSpc>
                <a:spcPct val="107000"/>
              </a:lnSpc>
              <a:spcAft>
                <a:spcPts val="800"/>
              </a:spcAft>
              <a:buFont typeface="Times New Roman" panose="02020603050405020304" pitchFamily="18" charset="0"/>
              <a:buChar char="•"/>
              <a:tabLst>
                <a:tab pos="457200" algn="l"/>
              </a:tabLst>
            </a:pPr>
            <a:r>
              <a:rPr lang="es-AR" sz="1900" dirty="0" smtClean="0">
                <a:effectLst/>
                <a:latin typeface="Arial" panose="020B0604020202020204" pitchFamily="34" charset="0"/>
                <a:ea typeface="Calibri" panose="020F0502020204030204" pitchFamily="34" charset="0"/>
                <a:cs typeface="Arial" panose="020B0604020202020204" pitchFamily="34" charset="0"/>
              </a:rPr>
              <a:t>Impedancia de la piel en la zona de entrada.</a:t>
            </a:r>
          </a:p>
          <a:p>
            <a:pPr marL="342900" lvl="0" indent="-342900" algn="just">
              <a:lnSpc>
                <a:spcPct val="107000"/>
              </a:lnSpc>
              <a:spcAft>
                <a:spcPts val="800"/>
              </a:spcAft>
              <a:buFont typeface="Times New Roman" panose="02020603050405020304" pitchFamily="18" charset="0"/>
              <a:buChar char="•"/>
              <a:tabLst>
                <a:tab pos="457200" algn="l"/>
              </a:tabLst>
            </a:pPr>
            <a:r>
              <a:rPr lang="es-AR" sz="1900" dirty="0" smtClean="0">
                <a:effectLst/>
                <a:latin typeface="Arial" panose="020B0604020202020204" pitchFamily="34" charset="0"/>
                <a:ea typeface="Calibri" panose="020F0502020204030204" pitchFamily="34" charset="0"/>
                <a:cs typeface="Arial" panose="020B0604020202020204" pitchFamily="34" charset="0"/>
              </a:rPr>
              <a:t>Impedancia interna del cuerpo.</a:t>
            </a:r>
          </a:p>
          <a:p>
            <a:pPr marL="342900" lvl="0" indent="-342900" algn="just">
              <a:lnSpc>
                <a:spcPct val="107000"/>
              </a:lnSpc>
              <a:spcAft>
                <a:spcPts val="800"/>
              </a:spcAft>
              <a:buFont typeface="Times New Roman" panose="02020603050405020304" pitchFamily="18" charset="0"/>
              <a:buChar char="•"/>
              <a:tabLst>
                <a:tab pos="457200" algn="l"/>
              </a:tabLst>
            </a:pPr>
            <a:r>
              <a:rPr lang="es-AR" sz="1900" dirty="0" smtClean="0">
                <a:effectLst/>
                <a:latin typeface="Arial" panose="020B0604020202020204" pitchFamily="34" charset="0"/>
                <a:ea typeface="Calibri" panose="020F0502020204030204" pitchFamily="34" charset="0"/>
                <a:cs typeface="Arial" panose="020B0604020202020204" pitchFamily="34" charset="0"/>
              </a:rPr>
              <a:t>Impedancia de la piel en la zona de salida.</a:t>
            </a:r>
          </a:p>
          <a:p>
            <a:pPr algn="just">
              <a:lnSpc>
                <a:spcPct val="107000"/>
              </a:lnSpc>
              <a:spcAft>
                <a:spcPts val="800"/>
              </a:spcAft>
            </a:pPr>
            <a:r>
              <a:rPr lang="es-AR" sz="1900" dirty="0" smtClean="0">
                <a:effectLst/>
                <a:latin typeface="Arial" panose="020B0604020202020204" pitchFamily="34" charset="0"/>
                <a:ea typeface="Calibri" panose="020F0502020204030204" pitchFamily="34" charset="0"/>
                <a:cs typeface="Arial" panose="020B0604020202020204" pitchFamily="34" charset="0"/>
              </a:rPr>
              <a:t>Hasta tensiones de contacto de 50 V en corriente alterna, la impedancia de la piel varía, incluso en un mismo </a:t>
            </a:r>
            <a:r>
              <a:rPr lang="es-AR" sz="1900" u="sng" dirty="0" smtClean="0">
                <a:solidFill>
                  <a:srgbClr val="0563C1"/>
                </a:solidFill>
                <a:effectLst/>
                <a:latin typeface="Arial" panose="020B0604020202020204" pitchFamily="34" charset="0"/>
                <a:ea typeface="Calibri" panose="020F0502020204030204" pitchFamily="34" charset="0"/>
                <a:cs typeface="Arial" panose="020B0604020202020204" pitchFamily="34" charset="0"/>
                <a:hlinkClick r:id="rId4"/>
              </a:rPr>
              <a:t>individuo</a:t>
            </a:r>
            <a:r>
              <a:rPr lang="es-AR" sz="1900" dirty="0" smtClean="0">
                <a:effectLst/>
                <a:latin typeface="Arial" panose="020B0604020202020204" pitchFamily="34" charset="0"/>
                <a:ea typeface="Calibri" panose="020F0502020204030204" pitchFamily="34" charset="0"/>
                <a:cs typeface="Arial" panose="020B0604020202020204" pitchFamily="34" charset="0"/>
              </a:rPr>
              <a:t>, dependiendo de factores externos  tales como la temperatura, la humedad de la piel, etc.; sin embargo, a partir de 50 V la impedancia de la piel decrece rápidamente, llegando a ser muy  baja si la piel está perforada.</a:t>
            </a:r>
          </a:p>
          <a:p>
            <a:pPr algn="just">
              <a:lnSpc>
                <a:spcPct val="107000"/>
              </a:lnSpc>
              <a:spcAft>
                <a:spcPts val="800"/>
              </a:spcAft>
            </a:pPr>
            <a:r>
              <a:rPr lang="es-AR" sz="1900" dirty="0" smtClean="0">
                <a:effectLst/>
                <a:latin typeface="Arial" panose="020B0604020202020204" pitchFamily="34" charset="0"/>
                <a:ea typeface="Calibri" panose="020F0502020204030204" pitchFamily="34" charset="0"/>
                <a:cs typeface="Arial" panose="020B0604020202020204" pitchFamily="34" charset="0"/>
              </a:rPr>
              <a:t>La impedancia interna del cuerpo puede considerarse esencialmente como resistiva, con la particularidad de ser la </a:t>
            </a:r>
            <a:r>
              <a:rPr lang="es-AR" sz="1900" u="sng" dirty="0" smtClean="0">
                <a:solidFill>
                  <a:srgbClr val="0563C1"/>
                </a:solidFill>
                <a:effectLst/>
                <a:latin typeface="Arial" panose="020B0604020202020204" pitchFamily="34" charset="0"/>
                <a:ea typeface="Calibri" panose="020F0502020204030204" pitchFamily="34" charset="0"/>
                <a:cs typeface="Arial" panose="020B0604020202020204" pitchFamily="34" charset="0"/>
                <a:hlinkClick r:id="rId5"/>
              </a:rPr>
              <a:t>resistencia </a:t>
            </a:r>
            <a:r>
              <a:rPr lang="es-AR" sz="1900" dirty="0" smtClean="0">
                <a:effectLst/>
                <a:latin typeface="Arial" panose="020B0604020202020204" pitchFamily="34" charset="0"/>
                <a:ea typeface="Calibri" panose="020F0502020204030204" pitchFamily="34" charset="0"/>
                <a:cs typeface="Arial" panose="020B0604020202020204" pitchFamily="34" charset="0"/>
              </a:rPr>
              <a:t>de los brazos y las piernas  mucho mayor que la del tronco. Además, para tensiones elevadas la impedancia interna hace prácticamente despreciable la impedancia de la piel. Para  poder comparar la impedancia interna dependiendo de la trayectoria, en la figura 6 se indican las impedancias de algunos recorridos comparados con los  trayectos mano-mano y mano-pie que se consideran como impedancias de referencia (100%).</a:t>
            </a:r>
            <a:endParaRPr lang="es-AR" sz="1900" dirty="0">
              <a:effectLst/>
              <a:latin typeface="Arial" panose="020B0604020202020204" pitchFamily="34" charset="0"/>
              <a:ea typeface="Calibri" panose="020F0502020204030204" pitchFamily="34" charset="0"/>
              <a:cs typeface="Arial" panose="020B060402020202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4"/>
          <p:cNvSpPr/>
          <p:nvPr/>
        </p:nvSpPr>
        <p:spPr>
          <a:xfrm>
            <a:off x="393700" y="462915"/>
            <a:ext cx="38735" cy="38735"/>
          </a:xfrm>
          <a:custGeom>
            <a:avLst/>
            <a:gdLst/>
            <a:ahLst/>
            <a:cxnLst/>
            <a:rect l="l" t="t" r="r" b="b"/>
            <a:pathLst>
              <a:path w="38734" h="38735">
                <a:moveTo>
                  <a:pt x="0" y="0"/>
                </a:moveTo>
                <a:lnTo>
                  <a:pt x="38124" y="0"/>
                </a:lnTo>
                <a:lnTo>
                  <a:pt x="38124" y="38124"/>
                </a:lnTo>
                <a:lnTo>
                  <a:pt x="0" y="38124"/>
                </a:lnTo>
                <a:lnTo>
                  <a:pt x="0" y="0"/>
                </a:lnTo>
                <a:close/>
              </a:path>
            </a:pathLst>
          </a:custGeom>
          <a:solidFill>
            <a:srgbClr val="333333"/>
          </a:solidFill>
        </p:spPr>
        <p:txBody>
          <a:bodyPr wrap="square" lIns="0" tIns="0" rIns="0" bIns="0" rtlCol="0"/>
          <a:lstStyle/>
          <a:p>
            <a:endParaRPr/>
          </a:p>
        </p:txBody>
      </p:sp>
      <p:sp>
        <p:nvSpPr>
          <p:cNvPr id="3" name="object 6"/>
          <p:cNvSpPr/>
          <p:nvPr/>
        </p:nvSpPr>
        <p:spPr>
          <a:xfrm>
            <a:off x="469900" y="2177428"/>
            <a:ext cx="45719" cy="38735"/>
          </a:xfrm>
          <a:custGeom>
            <a:avLst/>
            <a:gdLst/>
            <a:ahLst/>
            <a:cxnLst/>
            <a:rect l="l" t="t" r="r" b="b"/>
            <a:pathLst>
              <a:path w="38734" h="38735">
                <a:moveTo>
                  <a:pt x="0" y="0"/>
                </a:moveTo>
                <a:lnTo>
                  <a:pt x="38124" y="0"/>
                </a:lnTo>
                <a:lnTo>
                  <a:pt x="38124" y="38124"/>
                </a:lnTo>
                <a:lnTo>
                  <a:pt x="0" y="38124"/>
                </a:lnTo>
                <a:lnTo>
                  <a:pt x="0" y="0"/>
                </a:lnTo>
                <a:close/>
              </a:path>
            </a:pathLst>
          </a:custGeom>
          <a:solidFill>
            <a:srgbClr val="333333"/>
          </a:solidFill>
        </p:spPr>
        <p:txBody>
          <a:bodyPr wrap="square" lIns="0" tIns="0" rIns="0" bIns="0" rtlCol="0"/>
          <a:lstStyle/>
          <a:p>
            <a:endParaRPr/>
          </a:p>
        </p:txBody>
      </p:sp>
      <p:sp>
        <p:nvSpPr>
          <p:cNvPr id="4" name="object 7"/>
          <p:cNvSpPr txBox="1"/>
          <p:nvPr/>
        </p:nvSpPr>
        <p:spPr>
          <a:xfrm>
            <a:off x="600166" y="1969292"/>
            <a:ext cx="9775734" cy="2189958"/>
          </a:xfrm>
          <a:prstGeom prst="rect">
            <a:avLst/>
          </a:prstGeom>
        </p:spPr>
        <p:txBody>
          <a:bodyPr vert="horz" wrap="square" lIns="0" tIns="12700" rIns="0" bIns="0" rtlCol="0">
            <a:spAutoFit/>
          </a:bodyPr>
          <a:lstStyle/>
          <a:p>
            <a:pPr marL="12700" marR="5080" algn="just">
              <a:lnSpc>
                <a:spcPct val="131000"/>
              </a:lnSpc>
              <a:spcBef>
                <a:spcPts val="100"/>
              </a:spcBef>
            </a:pPr>
            <a:r>
              <a:rPr b="1" dirty="0" err="1" smtClean="0">
                <a:solidFill>
                  <a:srgbClr val="333333"/>
                </a:solidFill>
                <a:effectLst>
                  <a:outerShdw blurRad="38100" dist="38100" dir="2700000" algn="tl">
                    <a:srgbClr val="000000">
                      <a:alpha val="43137"/>
                    </a:srgbClr>
                  </a:outerShdw>
                </a:effectLst>
                <a:latin typeface="Arial"/>
                <a:cs typeface="Arial"/>
              </a:rPr>
              <a:t>Quemaduras</a:t>
            </a:r>
            <a:r>
              <a:rPr dirty="0" smtClean="0">
                <a:solidFill>
                  <a:srgbClr val="333333"/>
                </a:solidFill>
                <a:latin typeface="Arial"/>
                <a:cs typeface="Arial"/>
              </a:rPr>
              <a:t>: </a:t>
            </a:r>
            <a:r>
              <a:rPr dirty="0" err="1" smtClean="0">
                <a:solidFill>
                  <a:srgbClr val="333333"/>
                </a:solidFill>
                <a:latin typeface="Arial"/>
                <a:cs typeface="Arial"/>
              </a:rPr>
              <a:t>Internas</a:t>
            </a:r>
            <a:r>
              <a:rPr dirty="0" smtClean="0">
                <a:solidFill>
                  <a:srgbClr val="333333"/>
                </a:solidFill>
                <a:latin typeface="Arial"/>
                <a:cs typeface="Arial"/>
              </a:rPr>
              <a:t> o </a:t>
            </a:r>
            <a:r>
              <a:rPr dirty="0" err="1" smtClean="0">
                <a:solidFill>
                  <a:srgbClr val="333333"/>
                </a:solidFill>
                <a:latin typeface="Arial"/>
                <a:cs typeface="Arial"/>
              </a:rPr>
              <a:t>externas</a:t>
            </a:r>
            <a:r>
              <a:rPr dirty="0" smtClean="0">
                <a:solidFill>
                  <a:srgbClr val="333333"/>
                </a:solidFill>
                <a:latin typeface="Arial"/>
                <a:cs typeface="Arial"/>
              </a:rPr>
              <a:t> </a:t>
            </a:r>
            <a:r>
              <a:rPr dirty="0" err="1" smtClean="0">
                <a:solidFill>
                  <a:srgbClr val="333333"/>
                </a:solidFill>
                <a:latin typeface="Arial"/>
                <a:cs typeface="Arial"/>
              </a:rPr>
              <a:t>por</a:t>
            </a:r>
            <a:r>
              <a:rPr dirty="0" smtClean="0">
                <a:solidFill>
                  <a:srgbClr val="333333"/>
                </a:solidFill>
                <a:latin typeface="Arial"/>
                <a:cs typeface="Arial"/>
              </a:rPr>
              <a:t> el </a:t>
            </a:r>
            <a:r>
              <a:rPr dirty="0" err="1" smtClean="0">
                <a:solidFill>
                  <a:srgbClr val="333333"/>
                </a:solidFill>
                <a:latin typeface="Arial"/>
                <a:cs typeface="Arial"/>
              </a:rPr>
              <a:t>paso</a:t>
            </a:r>
            <a:r>
              <a:rPr dirty="0" smtClean="0">
                <a:solidFill>
                  <a:srgbClr val="333333"/>
                </a:solidFill>
                <a:latin typeface="Arial"/>
                <a:cs typeface="Arial"/>
              </a:rPr>
              <a:t> de la </a:t>
            </a:r>
            <a:r>
              <a:rPr dirty="0" err="1" smtClean="0">
                <a:solidFill>
                  <a:srgbClr val="333333"/>
                </a:solidFill>
                <a:latin typeface="Arial"/>
                <a:cs typeface="Arial"/>
              </a:rPr>
              <a:t>intensidad</a:t>
            </a:r>
            <a:r>
              <a:rPr dirty="0" smtClean="0">
                <a:solidFill>
                  <a:srgbClr val="333333"/>
                </a:solidFill>
                <a:latin typeface="Arial"/>
                <a:cs typeface="Arial"/>
              </a:rPr>
              <a:t> de </a:t>
            </a:r>
            <a:r>
              <a:rPr dirty="0" err="1" smtClean="0">
                <a:solidFill>
                  <a:srgbClr val="333333"/>
                </a:solidFill>
                <a:latin typeface="Arial"/>
                <a:cs typeface="Arial"/>
              </a:rPr>
              <a:t>corriente</a:t>
            </a:r>
            <a:r>
              <a:rPr dirty="0" smtClean="0">
                <a:solidFill>
                  <a:srgbClr val="333333"/>
                </a:solidFill>
                <a:latin typeface="Arial"/>
                <a:cs typeface="Arial"/>
              </a:rPr>
              <a:t> a </a:t>
            </a:r>
            <a:r>
              <a:rPr dirty="0" err="1" smtClean="0">
                <a:solidFill>
                  <a:srgbClr val="333333"/>
                </a:solidFill>
                <a:latin typeface="Arial"/>
                <a:cs typeface="Arial"/>
              </a:rPr>
              <a:t>través</a:t>
            </a:r>
            <a:r>
              <a:rPr dirty="0" smtClean="0">
                <a:solidFill>
                  <a:srgbClr val="333333"/>
                </a:solidFill>
                <a:latin typeface="Arial"/>
                <a:cs typeface="Arial"/>
              </a:rPr>
              <a:t> del </a:t>
            </a:r>
            <a:r>
              <a:rPr dirty="0" err="1" smtClean="0">
                <a:solidFill>
                  <a:srgbClr val="333333"/>
                </a:solidFill>
                <a:latin typeface="Arial"/>
                <a:cs typeface="Arial"/>
              </a:rPr>
              <a:t>cuerpo</a:t>
            </a:r>
            <a:r>
              <a:rPr dirty="0" smtClean="0">
                <a:solidFill>
                  <a:srgbClr val="333333"/>
                </a:solidFill>
                <a:latin typeface="Arial"/>
                <a:cs typeface="Arial"/>
              </a:rPr>
              <a:t> </a:t>
            </a:r>
            <a:r>
              <a:rPr dirty="0" err="1" smtClean="0">
                <a:solidFill>
                  <a:srgbClr val="333333"/>
                </a:solidFill>
                <a:latin typeface="Arial"/>
                <a:cs typeface="Arial"/>
              </a:rPr>
              <a:t>por</a:t>
            </a:r>
            <a:r>
              <a:rPr dirty="0" smtClean="0">
                <a:solidFill>
                  <a:srgbClr val="333333"/>
                </a:solidFill>
                <a:latin typeface="Arial"/>
                <a:cs typeface="Arial"/>
              </a:rPr>
              <a:t> </a:t>
            </a:r>
            <a:r>
              <a:rPr dirty="0" err="1" smtClean="0">
                <a:solidFill>
                  <a:srgbClr val="333333"/>
                </a:solidFill>
                <a:latin typeface="Arial"/>
                <a:cs typeface="Arial"/>
              </a:rPr>
              <a:t>Efecto</a:t>
            </a:r>
            <a:r>
              <a:rPr dirty="0" smtClean="0">
                <a:solidFill>
                  <a:srgbClr val="333333"/>
                </a:solidFill>
                <a:latin typeface="Arial"/>
                <a:cs typeface="Arial"/>
              </a:rPr>
              <a:t> Joule o </a:t>
            </a:r>
            <a:r>
              <a:rPr dirty="0" err="1" smtClean="0">
                <a:solidFill>
                  <a:srgbClr val="333333"/>
                </a:solidFill>
                <a:latin typeface="Arial"/>
                <a:cs typeface="Arial"/>
              </a:rPr>
              <a:t>por</a:t>
            </a:r>
            <a:r>
              <a:rPr dirty="0" smtClean="0">
                <a:solidFill>
                  <a:srgbClr val="333333"/>
                </a:solidFill>
                <a:latin typeface="Arial"/>
                <a:cs typeface="Arial"/>
              </a:rPr>
              <a:t> la </a:t>
            </a:r>
            <a:r>
              <a:rPr dirty="0" err="1" smtClean="0">
                <a:solidFill>
                  <a:srgbClr val="333333"/>
                </a:solidFill>
                <a:latin typeface="Arial"/>
                <a:cs typeface="Arial"/>
              </a:rPr>
              <a:t>proximidad</a:t>
            </a:r>
            <a:r>
              <a:rPr dirty="0" smtClean="0">
                <a:solidFill>
                  <a:srgbClr val="333333"/>
                </a:solidFill>
                <a:latin typeface="Arial"/>
                <a:cs typeface="Arial"/>
              </a:rPr>
              <a:t> al </a:t>
            </a:r>
            <a:r>
              <a:rPr dirty="0" err="1" smtClean="0">
                <a:solidFill>
                  <a:srgbClr val="333333"/>
                </a:solidFill>
                <a:latin typeface="Arial"/>
                <a:cs typeface="Arial"/>
              </a:rPr>
              <a:t>arco</a:t>
            </a:r>
            <a:r>
              <a:rPr dirty="0" smtClean="0">
                <a:solidFill>
                  <a:srgbClr val="333333"/>
                </a:solidFill>
                <a:latin typeface="Arial"/>
                <a:cs typeface="Arial"/>
              </a:rPr>
              <a:t> </a:t>
            </a:r>
            <a:r>
              <a:rPr dirty="0" err="1" smtClean="0">
                <a:solidFill>
                  <a:srgbClr val="333333"/>
                </a:solidFill>
                <a:latin typeface="Arial"/>
                <a:cs typeface="Arial"/>
              </a:rPr>
              <a:t>eléctrico</a:t>
            </a:r>
            <a:r>
              <a:rPr dirty="0" smtClean="0">
                <a:solidFill>
                  <a:srgbClr val="333333"/>
                </a:solidFill>
                <a:latin typeface="Arial"/>
                <a:cs typeface="Arial"/>
              </a:rPr>
              <a:t>.  Se </a:t>
            </a:r>
            <a:r>
              <a:rPr dirty="0" err="1" smtClean="0">
                <a:solidFill>
                  <a:srgbClr val="333333"/>
                </a:solidFill>
                <a:latin typeface="Arial"/>
                <a:cs typeface="Arial"/>
              </a:rPr>
              <a:t>producen</a:t>
            </a:r>
            <a:r>
              <a:rPr dirty="0" smtClean="0">
                <a:solidFill>
                  <a:srgbClr val="333333"/>
                </a:solidFill>
                <a:latin typeface="Arial"/>
                <a:cs typeface="Arial"/>
              </a:rPr>
              <a:t> </a:t>
            </a:r>
            <a:r>
              <a:rPr dirty="0" err="1" smtClean="0">
                <a:solidFill>
                  <a:srgbClr val="333333"/>
                </a:solidFill>
                <a:latin typeface="Arial"/>
                <a:cs typeface="Arial"/>
              </a:rPr>
              <a:t>zonas</a:t>
            </a:r>
            <a:r>
              <a:rPr dirty="0" smtClean="0">
                <a:solidFill>
                  <a:srgbClr val="333333"/>
                </a:solidFill>
                <a:latin typeface="Arial"/>
                <a:cs typeface="Arial"/>
              </a:rPr>
              <a:t> de necrosis (</a:t>
            </a:r>
            <a:r>
              <a:rPr dirty="0" err="1" smtClean="0">
                <a:solidFill>
                  <a:srgbClr val="333333"/>
                </a:solidFill>
                <a:latin typeface="Arial"/>
                <a:cs typeface="Arial"/>
              </a:rPr>
              <a:t>tejidos</a:t>
            </a:r>
            <a:r>
              <a:rPr dirty="0" smtClean="0">
                <a:solidFill>
                  <a:srgbClr val="333333"/>
                </a:solidFill>
                <a:latin typeface="Arial"/>
                <a:cs typeface="Arial"/>
              </a:rPr>
              <a:t> </a:t>
            </a:r>
            <a:r>
              <a:rPr dirty="0" err="1" smtClean="0">
                <a:solidFill>
                  <a:srgbClr val="333333"/>
                </a:solidFill>
                <a:latin typeface="Arial"/>
                <a:cs typeface="Arial"/>
              </a:rPr>
              <a:t>muertos</a:t>
            </a:r>
            <a:r>
              <a:rPr dirty="0" smtClean="0">
                <a:solidFill>
                  <a:srgbClr val="333333"/>
                </a:solidFill>
                <a:latin typeface="Arial"/>
                <a:cs typeface="Arial"/>
              </a:rPr>
              <a:t>), y </a:t>
            </a:r>
            <a:r>
              <a:rPr dirty="0" err="1" smtClean="0">
                <a:solidFill>
                  <a:srgbClr val="333333"/>
                </a:solidFill>
                <a:latin typeface="Arial"/>
                <a:cs typeface="Arial"/>
              </a:rPr>
              <a:t>las</a:t>
            </a:r>
            <a:r>
              <a:rPr dirty="0" smtClean="0">
                <a:solidFill>
                  <a:srgbClr val="333333"/>
                </a:solidFill>
                <a:latin typeface="Arial"/>
                <a:cs typeface="Arial"/>
              </a:rPr>
              <a:t> </a:t>
            </a:r>
            <a:r>
              <a:rPr dirty="0" err="1" smtClean="0">
                <a:solidFill>
                  <a:srgbClr val="333333"/>
                </a:solidFill>
                <a:latin typeface="Arial"/>
                <a:cs typeface="Arial"/>
              </a:rPr>
              <a:t>quemaduras</a:t>
            </a:r>
            <a:r>
              <a:rPr dirty="0" smtClean="0">
                <a:solidFill>
                  <a:srgbClr val="333333"/>
                </a:solidFill>
                <a:latin typeface="Arial"/>
                <a:cs typeface="Arial"/>
              </a:rPr>
              <a:t> </a:t>
            </a:r>
            <a:r>
              <a:rPr dirty="0" err="1" smtClean="0">
                <a:solidFill>
                  <a:srgbClr val="333333"/>
                </a:solidFill>
                <a:latin typeface="Arial"/>
                <a:cs typeface="Arial"/>
              </a:rPr>
              <a:t>pueden</a:t>
            </a:r>
            <a:r>
              <a:rPr dirty="0" smtClean="0">
                <a:solidFill>
                  <a:srgbClr val="333333"/>
                </a:solidFill>
                <a:latin typeface="Arial"/>
                <a:cs typeface="Arial"/>
              </a:rPr>
              <a:t> </a:t>
            </a:r>
            <a:r>
              <a:rPr dirty="0" err="1" smtClean="0">
                <a:solidFill>
                  <a:srgbClr val="333333"/>
                </a:solidFill>
                <a:latin typeface="Arial"/>
                <a:cs typeface="Arial"/>
              </a:rPr>
              <a:t>llegar</a:t>
            </a:r>
            <a:r>
              <a:rPr dirty="0" smtClean="0">
                <a:solidFill>
                  <a:srgbClr val="333333"/>
                </a:solidFill>
                <a:latin typeface="Arial"/>
                <a:cs typeface="Arial"/>
              </a:rPr>
              <a:t> a </a:t>
            </a:r>
            <a:r>
              <a:rPr dirty="0" err="1" smtClean="0">
                <a:solidFill>
                  <a:srgbClr val="333333"/>
                </a:solidFill>
                <a:latin typeface="Arial"/>
                <a:cs typeface="Arial"/>
              </a:rPr>
              <a:t>alcanzar</a:t>
            </a:r>
            <a:r>
              <a:rPr dirty="0" smtClean="0">
                <a:solidFill>
                  <a:srgbClr val="333333"/>
                </a:solidFill>
                <a:latin typeface="Arial"/>
                <a:cs typeface="Arial"/>
              </a:rPr>
              <a:t> </a:t>
            </a:r>
            <a:r>
              <a:rPr dirty="0" err="1" smtClean="0">
                <a:solidFill>
                  <a:srgbClr val="333333"/>
                </a:solidFill>
                <a:latin typeface="Arial"/>
                <a:cs typeface="Arial"/>
              </a:rPr>
              <a:t>órganos</a:t>
            </a:r>
            <a:r>
              <a:rPr dirty="0" smtClean="0">
                <a:solidFill>
                  <a:srgbClr val="333333"/>
                </a:solidFill>
                <a:latin typeface="Arial"/>
                <a:cs typeface="Arial"/>
              </a:rPr>
              <a:t> </a:t>
            </a:r>
            <a:r>
              <a:rPr dirty="0" err="1" smtClean="0">
                <a:solidFill>
                  <a:srgbClr val="333333"/>
                </a:solidFill>
                <a:latin typeface="Arial"/>
                <a:cs typeface="Arial"/>
              </a:rPr>
              <a:t>vecinos</a:t>
            </a:r>
            <a:r>
              <a:rPr dirty="0" smtClean="0">
                <a:solidFill>
                  <a:srgbClr val="333333"/>
                </a:solidFill>
                <a:latin typeface="Arial"/>
                <a:cs typeface="Arial"/>
              </a:rPr>
              <a:t> </a:t>
            </a:r>
            <a:r>
              <a:rPr dirty="0" err="1" smtClean="0">
                <a:solidFill>
                  <a:srgbClr val="333333"/>
                </a:solidFill>
                <a:latin typeface="Arial"/>
                <a:cs typeface="Arial"/>
              </a:rPr>
              <a:t>profundos</a:t>
            </a:r>
            <a:r>
              <a:rPr dirty="0" smtClean="0">
                <a:solidFill>
                  <a:srgbClr val="333333"/>
                </a:solidFill>
                <a:latin typeface="Arial"/>
                <a:cs typeface="Arial"/>
              </a:rPr>
              <a:t>, </a:t>
            </a:r>
            <a:r>
              <a:rPr dirty="0" err="1" smtClean="0">
                <a:solidFill>
                  <a:srgbClr val="333333"/>
                </a:solidFill>
                <a:latin typeface="Arial"/>
                <a:cs typeface="Arial"/>
              </a:rPr>
              <a:t>músculos</a:t>
            </a:r>
            <a:r>
              <a:rPr dirty="0" smtClean="0">
                <a:solidFill>
                  <a:srgbClr val="333333"/>
                </a:solidFill>
                <a:latin typeface="Arial"/>
                <a:cs typeface="Arial"/>
              </a:rPr>
              <a:t>, </a:t>
            </a:r>
            <a:r>
              <a:rPr dirty="0" err="1" smtClean="0">
                <a:solidFill>
                  <a:srgbClr val="333333"/>
                </a:solidFill>
                <a:latin typeface="Arial"/>
                <a:cs typeface="Arial"/>
              </a:rPr>
              <a:t>nervios</a:t>
            </a:r>
            <a:r>
              <a:rPr dirty="0" smtClean="0">
                <a:solidFill>
                  <a:srgbClr val="333333"/>
                </a:solidFill>
                <a:latin typeface="Arial"/>
                <a:cs typeface="Arial"/>
              </a:rPr>
              <a:t> e  </a:t>
            </a:r>
            <a:r>
              <a:rPr dirty="0" err="1" smtClean="0">
                <a:solidFill>
                  <a:srgbClr val="333333"/>
                </a:solidFill>
                <a:latin typeface="Arial"/>
                <a:cs typeface="Arial"/>
              </a:rPr>
              <a:t>inclusos</a:t>
            </a:r>
            <a:r>
              <a:rPr dirty="0" smtClean="0">
                <a:solidFill>
                  <a:srgbClr val="333333"/>
                </a:solidFill>
                <a:latin typeface="Arial"/>
                <a:cs typeface="Arial"/>
              </a:rPr>
              <a:t> a los </a:t>
            </a:r>
            <a:r>
              <a:rPr dirty="0" err="1" smtClean="0">
                <a:solidFill>
                  <a:srgbClr val="333333"/>
                </a:solidFill>
                <a:latin typeface="Arial"/>
                <a:cs typeface="Arial"/>
              </a:rPr>
              <a:t>huesos</a:t>
            </a:r>
            <a:r>
              <a:rPr dirty="0" smtClean="0">
                <a:solidFill>
                  <a:srgbClr val="333333"/>
                </a:solidFill>
                <a:latin typeface="Arial"/>
                <a:cs typeface="Arial"/>
              </a:rPr>
              <a:t>. La considerable </a:t>
            </a:r>
            <a:r>
              <a:rPr dirty="0" err="1" smtClean="0">
                <a:solidFill>
                  <a:srgbClr val="333333"/>
                </a:solidFill>
                <a:latin typeface="Arial"/>
                <a:cs typeface="Arial"/>
              </a:rPr>
              <a:t>energía</a:t>
            </a:r>
            <a:r>
              <a:rPr dirty="0" smtClean="0">
                <a:solidFill>
                  <a:srgbClr val="333333"/>
                </a:solidFill>
                <a:latin typeface="Arial"/>
                <a:cs typeface="Arial"/>
              </a:rPr>
              <a:t> </a:t>
            </a:r>
            <a:r>
              <a:rPr dirty="0" err="1" smtClean="0">
                <a:solidFill>
                  <a:srgbClr val="333333"/>
                </a:solidFill>
                <a:latin typeface="Arial"/>
                <a:cs typeface="Arial"/>
              </a:rPr>
              <a:t>disipada</a:t>
            </a:r>
            <a:r>
              <a:rPr dirty="0" smtClean="0">
                <a:solidFill>
                  <a:srgbClr val="333333"/>
                </a:solidFill>
                <a:latin typeface="Arial"/>
                <a:cs typeface="Arial"/>
              </a:rPr>
              <a:t> </a:t>
            </a:r>
            <a:r>
              <a:rPr dirty="0" err="1" smtClean="0">
                <a:solidFill>
                  <a:srgbClr val="333333"/>
                </a:solidFill>
                <a:latin typeface="Arial"/>
                <a:cs typeface="Arial"/>
              </a:rPr>
              <a:t>por</a:t>
            </a:r>
            <a:r>
              <a:rPr dirty="0" smtClean="0">
                <a:solidFill>
                  <a:srgbClr val="333333"/>
                </a:solidFill>
                <a:latin typeface="Arial"/>
                <a:cs typeface="Arial"/>
              </a:rPr>
              <a:t> </a:t>
            </a:r>
            <a:r>
              <a:rPr dirty="0" err="1" smtClean="0">
                <a:solidFill>
                  <a:srgbClr val="333333"/>
                </a:solidFill>
                <a:latin typeface="Arial"/>
                <a:cs typeface="Arial"/>
              </a:rPr>
              <a:t>efecto</a:t>
            </a:r>
            <a:r>
              <a:rPr dirty="0" smtClean="0">
                <a:solidFill>
                  <a:srgbClr val="333333"/>
                </a:solidFill>
                <a:latin typeface="Arial"/>
                <a:cs typeface="Arial"/>
              </a:rPr>
              <a:t> Joule, </a:t>
            </a:r>
            <a:r>
              <a:rPr dirty="0" err="1" smtClean="0">
                <a:solidFill>
                  <a:srgbClr val="333333"/>
                </a:solidFill>
                <a:latin typeface="Arial"/>
                <a:cs typeface="Arial"/>
              </a:rPr>
              <a:t>puede</a:t>
            </a:r>
            <a:r>
              <a:rPr dirty="0" smtClean="0">
                <a:solidFill>
                  <a:srgbClr val="333333"/>
                </a:solidFill>
                <a:latin typeface="Arial"/>
                <a:cs typeface="Arial"/>
              </a:rPr>
              <a:t> </a:t>
            </a:r>
            <a:r>
              <a:rPr dirty="0" err="1" smtClean="0">
                <a:solidFill>
                  <a:srgbClr val="333333"/>
                </a:solidFill>
                <a:latin typeface="Arial"/>
                <a:cs typeface="Arial"/>
              </a:rPr>
              <a:t>provocar</a:t>
            </a:r>
            <a:r>
              <a:rPr dirty="0" smtClean="0">
                <a:solidFill>
                  <a:srgbClr val="333333"/>
                </a:solidFill>
                <a:latin typeface="Arial"/>
                <a:cs typeface="Arial"/>
              </a:rPr>
              <a:t> la </a:t>
            </a:r>
            <a:r>
              <a:rPr dirty="0" err="1" smtClean="0">
                <a:solidFill>
                  <a:srgbClr val="333333"/>
                </a:solidFill>
                <a:latin typeface="Arial"/>
                <a:cs typeface="Arial"/>
              </a:rPr>
              <a:t>coagulación</a:t>
            </a:r>
            <a:r>
              <a:rPr dirty="0" smtClean="0">
                <a:solidFill>
                  <a:srgbClr val="333333"/>
                </a:solidFill>
                <a:latin typeface="Arial"/>
                <a:cs typeface="Arial"/>
              </a:rPr>
              <a:t> irreversible de </a:t>
            </a:r>
            <a:r>
              <a:rPr dirty="0" err="1" smtClean="0">
                <a:solidFill>
                  <a:srgbClr val="333333"/>
                </a:solidFill>
                <a:latin typeface="Arial"/>
                <a:cs typeface="Arial"/>
              </a:rPr>
              <a:t>las</a:t>
            </a:r>
            <a:r>
              <a:rPr dirty="0" smtClean="0">
                <a:solidFill>
                  <a:srgbClr val="333333"/>
                </a:solidFill>
                <a:latin typeface="Arial"/>
                <a:cs typeface="Arial"/>
              </a:rPr>
              <a:t> </a:t>
            </a:r>
            <a:r>
              <a:rPr dirty="0" err="1" smtClean="0">
                <a:solidFill>
                  <a:srgbClr val="333333"/>
                </a:solidFill>
                <a:latin typeface="Arial"/>
                <a:cs typeface="Arial"/>
              </a:rPr>
              <a:t>células</a:t>
            </a:r>
            <a:r>
              <a:rPr dirty="0" smtClean="0">
                <a:solidFill>
                  <a:srgbClr val="333333"/>
                </a:solidFill>
                <a:latin typeface="Arial"/>
                <a:cs typeface="Arial"/>
              </a:rPr>
              <a:t> de los </a:t>
            </a:r>
            <a:r>
              <a:rPr dirty="0" err="1" smtClean="0">
                <a:solidFill>
                  <a:srgbClr val="333333"/>
                </a:solidFill>
                <a:latin typeface="Arial"/>
                <a:cs typeface="Arial"/>
              </a:rPr>
              <a:t>músculos</a:t>
            </a:r>
            <a:r>
              <a:rPr dirty="0" smtClean="0">
                <a:solidFill>
                  <a:srgbClr val="333333"/>
                </a:solidFill>
                <a:latin typeface="Arial"/>
                <a:cs typeface="Arial"/>
              </a:rPr>
              <a:t>  </a:t>
            </a:r>
            <a:r>
              <a:rPr dirty="0" err="1" smtClean="0">
                <a:solidFill>
                  <a:srgbClr val="333333"/>
                </a:solidFill>
                <a:latin typeface="Arial"/>
                <a:cs typeface="Arial"/>
              </a:rPr>
              <a:t>estriados</a:t>
            </a:r>
            <a:r>
              <a:rPr dirty="0" smtClean="0">
                <a:solidFill>
                  <a:srgbClr val="333333"/>
                </a:solidFill>
                <a:latin typeface="Arial"/>
                <a:cs typeface="Arial"/>
              </a:rPr>
              <a:t> e </a:t>
            </a:r>
            <a:r>
              <a:rPr dirty="0" err="1" smtClean="0">
                <a:solidFill>
                  <a:srgbClr val="333333"/>
                </a:solidFill>
                <a:latin typeface="Arial"/>
                <a:cs typeface="Arial"/>
              </a:rPr>
              <a:t>incluso</a:t>
            </a:r>
            <a:r>
              <a:rPr dirty="0" smtClean="0">
                <a:solidFill>
                  <a:srgbClr val="333333"/>
                </a:solidFill>
                <a:latin typeface="Arial"/>
                <a:cs typeface="Arial"/>
              </a:rPr>
              <a:t> la </a:t>
            </a:r>
            <a:r>
              <a:rPr dirty="0" err="1" smtClean="0">
                <a:solidFill>
                  <a:srgbClr val="333333"/>
                </a:solidFill>
                <a:latin typeface="Arial"/>
                <a:cs typeface="Arial"/>
              </a:rPr>
              <a:t>carbonización</a:t>
            </a:r>
            <a:r>
              <a:rPr dirty="0" smtClean="0">
                <a:solidFill>
                  <a:srgbClr val="333333"/>
                </a:solidFill>
                <a:latin typeface="Arial"/>
                <a:cs typeface="Arial"/>
              </a:rPr>
              <a:t> de </a:t>
            </a:r>
            <a:r>
              <a:rPr dirty="0" err="1" smtClean="0">
                <a:solidFill>
                  <a:srgbClr val="333333"/>
                </a:solidFill>
                <a:latin typeface="Arial"/>
                <a:cs typeface="Arial"/>
              </a:rPr>
              <a:t>las</a:t>
            </a:r>
            <a:r>
              <a:rPr spc="-5" dirty="0" smtClean="0">
                <a:solidFill>
                  <a:srgbClr val="333333"/>
                </a:solidFill>
                <a:latin typeface="Arial"/>
                <a:cs typeface="Arial"/>
              </a:rPr>
              <a:t> </a:t>
            </a:r>
            <a:r>
              <a:rPr dirty="0" err="1" smtClean="0">
                <a:solidFill>
                  <a:srgbClr val="333333"/>
                </a:solidFill>
                <a:latin typeface="Arial"/>
                <a:cs typeface="Arial"/>
              </a:rPr>
              <a:t>mismas</a:t>
            </a:r>
            <a:r>
              <a:rPr dirty="0" smtClean="0">
                <a:solidFill>
                  <a:srgbClr val="333333"/>
                </a:solidFill>
                <a:latin typeface="Arial"/>
                <a:cs typeface="Arial"/>
              </a:rPr>
              <a:t>.</a:t>
            </a:r>
            <a:endParaRPr dirty="0">
              <a:latin typeface="Arial"/>
              <a:cs typeface="Arial"/>
            </a:endParaRPr>
          </a:p>
        </p:txBody>
      </p:sp>
      <p:sp>
        <p:nvSpPr>
          <p:cNvPr id="5" name="object 8"/>
          <p:cNvSpPr/>
          <p:nvPr/>
        </p:nvSpPr>
        <p:spPr>
          <a:xfrm>
            <a:off x="393700" y="4281311"/>
            <a:ext cx="38735" cy="38735"/>
          </a:xfrm>
          <a:custGeom>
            <a:avLst/>
            <a:gdLst/>
            <a:ahLst/>
            <a:cxnLst/>
            <a:rect l="l" t="t" r="r" b="b"/>
            <a:pathLst>
              <a:path w="38734" h="38735">
                <a:moveTo>
                  <a:pt x="0" y="0"/>
                </a:moveTo>
                <a:lnTo>
                  <a:pt x="38124" y="0"/>
                </a:lnTo>
                <a:lnTo>
                  <a:pt x="38124" y="38124"/>
                </a:lnTo>
                <a:lnTo>
                  <a:pt x="0" y="38124"/>
                </a:lnTo>
                <a:lnTo>
                  <a:pt x="0" y="0"/>
                </a:lnTo>
                <a:close/>
              </a:path>
            </a:pathLst>
          </a:custGeom>
          <a:solidFill>
            <a:srgbClr val="333333"/>
          </a:solidFill>
        </p:spPr>
        <p:txBody>
          <a:bodyPr wrap="square" lIns="0" tIns="0" rIns="0" bIns="0" rtlCol="0"/>
          <a:lstStyle/>
          <a:p>
            <a:endParaRPr/>
          </a:p>
        </p:txBody>
      </p:sp>
      <p:sp>
        <p:nvSpPr>
          <p:cNvPr id="6" name="object 9"/>
          <p:cNvSpPr txBox="1"/>
          <p:nvPr/>
        </p:nvSpPr>
        <p:spPr>
          <a:xfrm>
            <a:off x="523966" y="4142803"/>
            <a:ext cx="9851934" cy="1464247"/>
          </a:xfrm>
          <a:prstGeom prst="rect">
            <a:avLst/>
          </a:prstGeom>
        </p:spPr>
        <p:txBody>
          <a:bodyPr vert="horz" wrap="square" lIns="0" tIns="12700" rIns="0" bIns="0" rtlCol="0">
            <a:spAutoFit/>
          </a:bodyPr>
          <a:lstStyle/>
          <a:p>
            <a:pPr marL="12700" marR="5080" algn="just">
              <a:lnSpc>
                <a:spcPct val="131000"/>
              </a:lnSpc>
              <a:spcBef>
                <a:spcPts val="100"/>
              </a:spcBef>
            </a:pPr>
            <a:r>
              <a:rPr b="1" spc="-10" dirty="0">
                <a:solidFill>
                  <a:srgbClr val="333333"/>
                </a:solidFill>
                <a:effectLst>
                  <a:outerShdw blurRad="38100" dist="38100" dir="2700000" algn="tl">
                    <a:srgbClr val="000000">
                      <a:alpha val="43137"/>
                    </a:srgbClr>
                  </a:outerShdw>
                </a:effectLst>
                <a:latin typeface="Arial"/>
                <a:cs typeface="Arial"/>
              </a:rPr>
              <a:t>Tetanización</a:t>
            </a:r>
            <a:r>
              <a:rPr spc="-10" dirty="0">
                <a:solidFill>
                  <a:srgbClr val="333333"/>
                </a:solidFill>
                <a:latin typeface="Arial"/>
                <a:cs typeface="Arial"/>
              </a:rPr>
              <a:t>: </a:t>
            </a:r>
            <a:r>
              <a:rPr dirty="0">
                <a:solidFill>
                  <a:srgbClr val="333333"/>
                </a:solidFill>
                <a:latin typeface="Arial"/>
                <a:cs typeface="Arial"/>
              </a:rPr>
              <a:t>O contracción </a:t>
            </a:r>
            <a:r>
              <a:rPr spc="-10" dirty="0">
                <a:solidFill>
                  <a:srgbClr val="333333"/>
                </a:solidFill>
                <a:latin typeface="Arial"/>
                <a:cs typeface="Arial"/>
              </a:rPr>
              <a:t>muscular. </a:t>
            </a:r>
            <a:r>
              <a:rPr dirty="0">
                <a:solidFill>
                  <a:srgbClr val="333333"/>
                </a:solidFill>
                <a:latin typeface="Arial"/>
                <a:cs typeface="Arial"/>
              </a:rPr>
              <a:t>Consiste en la anulación de la capacidad de reacción muscular que impide la separación voluntaria del punto  de contacto (los músculos de las manos y los brazos se contraen sin poder relajarse). Normalmente este efecto se produce cuando se superan los  10</a:t>
            </a:r>
            <a:r>
              <a:rPr spc="-5" dirty="0">
                <a:solidFill>
                  <a:srgbClr val="333333"/>
                </a:solidFill>
                <a:latin typeface="Arial"/>
                <a:cs typeface="Arial"/>
              </a:rPr>
              <a:t> </a:t>
            </a:r>
            <a:r>
              <a:rPr dirty="0">
                <a:solidFill>
                  <a:srgbClr val="333333"/>
                </a:solidFill>
                <a:latin typeface="Arial"/>
                <a:cs typeface="Arial"/>
              </a:rPr>
              <a:t>mA.</a:t>
            </a:r>
            <a:endParaRPr dirty="0">
              <a:latin typeface="Arial"/>
              <a:cs typeface="Arial"/>
            </a:endParaRPr>
          </a:p>
        </p:txBody>
      </p:sp>
      <p:sp>
        <p:nvSpPr>
          <p:cNvPr id="7" name="object 10"/>
          <p:cNvSpPr/>
          <p:nvPr/>
        </p:nvSpPr>
        <p:spPr>
          <a:xfrm>
            <a:off x="359058" y="5836699"/>
            <a:ext cx="38735" cy="38735"/>
          </a:xfrm>
          <a:custGeom>
            <a:avLst/>
            <a:gdLst/>
            <a:ahLst/>
            <a:cxnLst/>
            <a:rect l="l" t="t" r="r" b="b"/>
            <a:pathLst>
              <a:path w="38734" h="38734">
                <a:moveTo>
                  <a:pt x="0" y="0"/>
                </a:moveTo>
                <a:lnTo>
                  <a:pt x="38124" y="0"/>
                </a:lnTo>
                <a:lnTo>
                  <a:pt x="38124" y="38124"/>
                </a:lnTo>
                <a:lnTo>
                  <a:pt x="0" y="38124"/>
                </a:lnTo>
                <a:lnTo>
                  <a:pt x="0" y="0"/>
                </a:lnTo>
                <a:close/>
              </a:path>
            </a:pathLst>
          </a:custGeom>
          <a:solidFill>
            <a:srgbClr val="333333"/>
          </a:solidFill>
        </p:spPr>
        <p:txBody>
          <a:bodyPr wrap="square" lIns="0" tIns="0" rIns="0" bIns="0" rtlCol="0"/>
          <a:lstStyle/>
          <a:p>
            <a:endParaRPr/>
          </a:p>
        </p:txBody>
      </p:sp>
      <p:sp>
        <p:nvSpPr>
          <p:cNvPr id="8" name="object 11"/>
          <p:cNvSpPr txBox="1"/>
          <p:nvPr/>
        </p:nvSpPr>
        <p:spPr>
          <a:xfrm>
            <a:off x="519085" y="5646834"/>
            <a:ext cx="9856815" cy="1827103"/>
          </a:xfrm>
          <a:prstGeom prst="rect">
            <a:avLst/>
          </a:prstGeom>
        </p:spPr>
        <p:txBody>
          <a:bodyPr vert="horz" wrap="square" lIns="0" tIns="12700" rIns="0" bIns="0" rtlCol="0">
            <a:spAutoFit/>
          </a:bodyPr>
          <a:lstStyle/>
          <a:p>
            <a:pPr marL="12700" marR="5080" algn="just">
              <a:lnSpc>
                <a:spcPct val="131000"/>
              </a:lnSpc>
              <a:spcBef>
                <a:spcPts val="100"/>
              </a:spcBef>
            </a:pPr>
            <a:r>
              <a:rPr b="1" dirty="0">
                <a:solidFill>
                  <a:srgbClr val="333333"/>
                </a:solidFill>
                <a:effectLst>
                  <a:outerShdw blurRad="38100" dist="38100" dir="2700000" algn="tl">
                    <a:srgbClr val="000000">
                      <a:alpha val="43137"/>
                    </a:srgbClr>
                  </a:outerShdw>
                </a:effectLst>
                <a:latin typeface="Arial"/>
                <a:cs typeface="Arial"/>
              </a:rPr>
              <a:t>Fibrilación ventricular</a:t>
            </a:r>
            <a:r>
              <a:rPr dirty="0">
                <a:solidFill>
                  <a:srgbClr val="333333"/>
                </a:solidFill>
                <a:latin typeface="Arial"/>
                <a:cs typeface="Arial"/>
              </a:rPr>
              <a:t>: Se produce cuando la corriente pasa por el corazón y su efecto en el organismo se traduce en un paro circulatorio por rotura  del ritmo cardíaco. El corazón, al funcionar incoordinadamente, no puede bombear sangre a los diferentes tejidos del cuerpo humano. Ello es  particularmente</a:t>
            </a:r>
            <a:r>
              <a:rPr spc="15" dirty="0">
                <a:solidFill>
                  <a:srgbClr val="333333"/>
                </a:solidFill>
                <a:latin typeface="Arial"/>
                <a:cs typeface="Arial"/>
              </a:rPr>
              <a:t> </a:t>
            </a:r>
            <a:r>
              <a:rPr dirty="0">
                <a:solidFill>
                  <a:srgbClr val="333333"/>
                </a:solidFill>
                <a:latin typeface="Arial"/>
                <a:cs typeface="Arial"/>
              </a:rPr>
              <a:t>grave</a:t>
            </a:r>
            <a:r>
              <a:rPr spc="15" dirty="0">
                <a:solidFill>
                  <a:srgbClr val="333333"/>
                </a:solidFill>
                <a:latin typeface="Arial"/>
                <a:cs typeface="Arial"/>
              </a:rPr>
              <a:t> </a:t>
            </a:r>
            <a:r>
              <a:rPr dirty="0">
                <a:solidFill>
                  <a:srgbClr val="333333"/>
                </a:solidFill>
                <a:latin typeface="Arial"/>
                <a:cs typeface="Arial"/>
              </a:rPr>
              <a:t>en</a:t>
            </a:r>
            <a:r>
              <a:rPr spc="15" dirty="0">
                <a:solidFill>
                  <a:srgbClr val="333333"/>
                </a:solidFill>
                <a:latin typeface="Arial"/>
                <a:cs typeface="Arial"/>
              </a:rPr>
              <a:t> </a:t>
            </a:r>
            <a:r>
              <a:rPr dirty="0">
                <a:solidFill>
                  <a:srgbClr val="333333"/>
                </a:solidFill>
                <a:latin typeface="Arial"/>
                <a:cs typeface="Arial"/>
              </a:rPr>
              <a:t>los</a:t>
            </a:r>
            <a:r>
              <a:rPr spc="15" dirty="0">
                <a:solidFill>
                  <a:srgbClr val="333333"/>
                </a:solidFill>
                <a:latin typeface="Arial"/>
                <a:cs typeface="Arial"/>
              </a:rPr>
              <a:t> </a:t>
            </a:r>
            <a:r>
              <a:rPr dirty="0">
                <a:solidFill>
                  <a:srgbClr val="333333"/>
                </a:solidFill>
                <a:latin typeface="Arial"/>
                <a:cs typeface="Arial"/>
              </a:rPr>
              <a:t>tejidos</a:t>
            </a:r>
            <a:r>
              <a:rPr spc="15" dirty="0">
                <a:solidFill>
                  <a:srgbClr val="333333"/>
                </a:solidFill>
                <a:latin typeface="Arial"/>
                <a:cs typeface="Arial"/>
              </a:rPr>
              <a:t> </a:t>
            </a:r>
            <a:r>
              <a:rPr dirty="0">
                <a:solidFill>
                  <a:srgbClr val="333333"/>
                </a:solidFill>
                <a:latin typeface="Arial"/>
                <a:cs typeface="Arial"/>
              </a:rPr>
              <a:t>del</a:t>
            </a:r>
            <a:r>
              <a:rPr spc="15" dirty="0">
                <a:solidFill>
                  <a:srgbClr val="333333"/>
                </a:solidFill>
                <a:latin typeface="Arial"/>
                <a:cs typeface="Arial"/>
              </a:rPr>
              <a:t> </a:t>
            </a:r>
            <a:r>
              <a:rPr dirty="0">
                <a:solidFill>
                  <a:srgbClr val="333333"/>
                </a:solidFill>
                <a:latin typeface="Arial"/>
                <a:cs typeface="Arial"/>
              </a:rPr>
              <a:t>cerebro</a:t>
            </a:r>
            <a:r>
              <a:rPr spc="15" dirty="0">
                <a:solidFill>
                  <a:srgbClr val="333333"/>
                </a:solidFill>
                <a:latin typeface="Arial"/>
                <a:cs typeface="Arial"/>
              </a:rPr>
              <a:t> </a:t>
            </a:r>
            <a:r>
              <a:rPr dirty="0">
                <a:solidFill>
                  <a:srgbClr val="333333"/>
                </a:solidFill>
                <a:latin typeface="Arial"/>
                <a:cs typeface="Arial"/>
              </a:rPr>
              <a:t>donde</a:t>
            </a:r>
            <a:r>
              <a:rPr spc="15" dirty="0">
                <a:solidFill>
                  <a:srgbClr val="333333"/>
                </a:solidFill>
                <a:latin typeface="Arial"/>
                <a:cs typeface="Arial"/>
              </a:rPr>
              <a:t> </a:t>
            </a:r>
            <a:r>
              <a:rPr dirty="0">
                <a:solidFill>
                  <a:srgbClr val="333333"/>
                </a:solidFill>
                <a:latin typeface="Arial"/>
                <a:cs typeface="Arial"/>
              </a:rPr>
              <a:t>es</a:t>
            </a:r>
            <a:r>
              <a:rPr spc="15" dirty="0">
                <a:solidFill>
                  <a:srgbClr val="333333"/>
                </a:solidFill>
                <a:latin typeface="Arial"/>
                <a:cs typeface="Arial"/>
              </a:rPr>
              <a:t> </a:t>
            </a:r>
            <a:r>
              <a:rPr dirty="0">
                <a:solidFill>
                  <a:srgbClr val="333333"/>
                </a:solidFill>
                <a:latin typeface="Arial"/>
                <a:cs typeface="Arial"/>
              </a:rPr>
              <a:t>imprescindible</a:t>
            </a:r>
            <a:r>
              <a:rPr spc="20" dirty="0">
                <a:solidFill>
                  <a:srgbClr val="333333"/>
                </a:solidFill>
                <a:latin typeface="Arial"/>
                <a:cs typeface="Arial"/>
              </a:rPr>
              <a:t> </a:t>
            </a:r>
            <a:r>
              <a:rPr dirty="0">
                <a:solidFill>
                  <a:srgbClr val="333333"/>
                </a:solidFill>
                <a:latin typeface="Arial"/>
                <a:cs typeface="Arial"/>
              </a:rPr>
              <a:t>una</a:t>
            </a:r>
            <a:r>
              <a:rPr spc="15" dirty="0">
                <a:solidFill>
                  <a:srgbClr val="333333"/>
                </a:solidFill>
                <a:latin typeface="Arial"/>
                <a:cs typeface="Arial"/>
              </a:rPr>
              <a:t> </a:t>
            </a:r>
            <a:r>
              <a:rPr dirty="0">
                <a:solidFill>
                  <a:srgbClr val="333333"/>
                </a:solidFill>
                <a:latin typeface="Arial"/>
                <a:cs typeface="Arial"/>
              </a:rPr>
              <a:t>oxigenación</a:t>
            </a:r>
            <a:r>
              <a:rPr spc="15" dirty="0">
                <a:solidFill>
                  <a:srgbClr val="333333"/>
                </a:solidFill>
                <a:latin typeface="Arial"/>
                <a:cs typeface="Arial"/>
              </a:rPr>
              <a:t> </a:t>
            </a:r>
            <a:r>
              <a:rPr dirty="0">
                <a:solidFill>
                  <a:srgbClr val="333333"/>
                </a:solidFill>
                <a:latin typeface="Arial"/>
                <a:cs typeface="Arial"/>
              </a:rPr>
              <a:t>continua</a:t>
            </a:r>
            <a:r>
              <a:rPr spc="15" dirty="0">
                <a:solidFill>
                  <a:srgbClr val="333333"/>
                </a:solidFill>
                <a:latin typeface="Arial"/>
                <a:cs typeface="Arial"/>
              </a:rPr>
              <a:t> </a:t>
            </a:r>
            <a:r>
              <a:rPr dirty="0">
                <a:solidFill>
                  <a:srgbClr val="333333"/>
                </a:solidFill>
                <a:latin typeface="Arial"/>
                <a:cs typeface="Arial"/>
              </a:rPr>
              <a:t>de</a:t>
            </a:r>
            <a:r>
              <a:rPr spc="15" dirty="0">
                <a:solidFill>
                  <a:srgbClr val="333333"/>
                </a:solidFill>
                <a:latin typeface="Arial"/>
                <a:cs typeface="Arial"/>
              </a:rPr>
              <a:t> </a:t>
            </a:r>
            <a:r>
              <a:rPr dirty="0">
                <a:solidFill>
                  <a:srgbClr val="333333"/>
                </a:solidFill>
                <a:latin typeface="Arial"/>
                <a:cs typeface="Arial"/>
              </a:rPr>
              <a:t>los</a:t>
            </a:r>
            <a:r>
              <a:rPr spc="15" dirty="0">
                <a:solidFill>
                  <a:srgbClr val="333333"/>
                </a:solidFill>
                <a:latin typeface="Arial"/>
                <a:cs typeface="Arial"/>
              </a:rPr>
              <a:t> </a:t>
            </a:r>
            <a:r>
              <a:rPr dirty="0">
                <a:solidFill>
                  <a:srgbClr val="333333"/>
                </a:solidFill>
                <a:latin typeface="Arial"/>
                <a:cs typeface="Arial"/>
              </a:rPr>
              <a:t>mismos</a:t>
            </a:r>
            <a:r>
              <a:rPr spc="15" dirty="0">
                <a:solidFill>
                  <a:srgbClr val="333333"/>
                </a:solidFill>
                <a:latin typeface="Arial"/>
                <a:cs typeface="Arial"/>
              </a:rPr>
              <a:t> </a:t>
            </a:r>
            <a:r>
              <a:rPr dirty="0">
                <a:solidFill>
                  <a:srgbClr val="333333"/>
                </a:solidFill>
                <a:latin typeface="Arial"/>
                <a:cs typeface="Arial"/>
              </a:rPr>
              <a:t>por</a:t>
            </a:r>
            <a:r>
              <a:rPr spc="15" dirty="0">
                <a:solidFill>
                  <a:srgbClr val="333333"/>
                </a:solidFill>
                <a:latin typeface="Arial"/>
                <a:cs typeface="Arial"/>
              </a:rPr>
              <a:t> </a:t>
            </a:r>
            <a:r>
              <a:rPr dirty="0">
                <a:solidFill>
                  <a:srgbClr val="333333"/>
                </a:solidFill>
                <a:latin typeface="Arial"/>
                <a:cs typeface="Arial"/>
              </a:rPr>
              <a:t>la</a:t>
            </a:r>
            <a:r>
              <a:rPr spc="15" dirty="0">
                <a:solidFill>
                  <a:srgbClr val="333333"/>
                </a:solidFill>
                <a:latin typeface="Arial"/>
                <a:cs typeface="Arial"/>
              </a:rPr>
              <a:t> </a:t>
            </a:r>
            <a:r>
              <a:rPr dirty="0">
                <a:solidFill>
                  <a:srgbClr val="333333"/>
                </a:solidFill>
                <a:latin typeface="Arial"/>
                <a:cs typeface="Arial"/>
              </a:rPr>
              <a:t>sangre.</a:t>
            </a:r>
            <a:r>
              <a:rPr spc="15" dirty="0">
                <a:solidFill>
                  <a:srgbClr val="333333"/>
                </a:solidFill>
                <a:latin typeface="Arial"/>
                <a:cs typeface="Arial"/>
              </a:rPr>
              <a:t> </a:t>
            </a:r>
            <a:endParaRPr dirty="0">
              <a:latin typeface="Arial"/>
              <a:cs typeface="Arial"/>
            </a:endParaRPr>
          </a:p>
        </p:txBody>
      </p:sp>
      <p:sp>
        <p:nvSpPr>
          <p:cNvPr id="9" name="Rectángulo 8"/>
          <p:cNvSpPr/>
          <p:nvPr/>
        </p:nvSpPr>
        <p:spPr>
          <a:xfrm>
            <a:off x="494701" y="273050"/>
            <a:ext cx="9881199" cy="1754326"/>
          </a:xfrm>
          <a:prstGeom prst="rect">
            <a:avLst/>
          </a:prstGeom>
        </p:spPr>
        <p:txBody>
          <a:bodyPr wrap="square">
            <a:spAutoFit/>
          </a:bodyPr>
          <a:lstStyle/>
          <a:p>
            <a:pPr marL="12700" algn="just">
              <a:spcBef>
                <a:spcPts val="5"/>
              </a:spcBef>
            </a:pPr>
            <a:r>
              <a:rPr lang="es-AR" b="1" dirty="0" smtClean="0">
                <a:solidFill>
                  <a:srgbClr val="333333"/>
                </a:solidFill>
                <a:effectLst>
                  <a:outerShdw blurRad="38100" dist="38100" dir="2700000" algn="tl">
                    <a:srgbClr val="000000">
                      <a:alpha val="43137"/>
                    </a:srgbClr>
                  </a:outerShdw>
                </a:effectLst>
                <a:latin typeface="Arial"/>
                <a:cs typeface="Arial"/>
              </a:rPr>
              <a:t>Paro cardíaco</a:t>
            </a:r>
            <a:r>
              <a:rPr lang="es-AR" dirty="0" smtClean="0">
                <a:solidFill>
                  <a:srgbClr val="333333"/>
                </a:solidFill>
                <a:latin typeface="Arial"/>
                <a:cs typeface="Arial"/>
              </a:rPr>
              <a:t>: Se produce cuando la corriente pasa por el corazón y su efecto en el organismo se traduce en un paro circulatorio por parada</a:t>
            </a:r>
            <a:r>
              <a:rPr lang="es-AR" spc="-80" dirty="0" smtClean="0">
                <a:solidFill>
                  <a:srgbClr val="333333"/>
                </a:solidFill>
                <a:latin typeface="Arial"/>
                <a:cs typeface="Arial"/>
              </a:rPr>
              <a:t> </a:t>
            </a:r>
            <a:r>
              <a:rPr lang="es-AR" dirty="0" smtClean="0">
                <a:solidFill>
                  <a:srgbClr val="333333"/>
                </a:solidFill>
                <a:latin typeface="Arial"/>
                <a:cs typeface="Arial"/>
              </a:rPr>
              <a:t>cardíaca.</a:t>
            </a:r>
          </a:p>
          <a:p>
            <a:pPr marL="12700" algn="just">
              <a:spcBef>
                <a:spcPts val="5"/>
              </a:spcBef>
            </a:pPr>
            <a:endParaRPr lang="es-AR" dirty="0">
              <a:latin typeface="Arial"/>
              <a:cs typeface="Arial"/>
            </a:endParaRPr>
          </a:p>
          <a:p>
            <a:pPr marL="12700" algn="just">
              <a:spcBef>
                <a:spcPts val="5"/>
              </a:spcBef>
            </a:pPr>
            <a:r>
              <a:rPr lang="es-AR" b="1" dirty="0" smtClean="0">
                <a:solidFill>
                  <a:srgbClr val="333333"/>
                </a:solidFill>
                <a:effectLst>
                  <a:outerShdw blurRad="38100" dist="38100" dir="2700000" algn="tl">
                    <a:srgbClr val="000000">
                      <a:alpha val="43137"/>
                    </a:srgbClr>
                  </a:outerShdw>
                </a:effectLst>
                <a:latin typeface="Arial"/>
                <a:cs typeface="Arial"/>
              </a:rPr>
              <a:t>Asfixia</a:t>
            </a:r>
            <a:r>
              <a:rPr lang="es-AR" dirty="0" smtClean="0">
                <a:solidFill>
                  <a:srgbClr val="333333"/>
                </a:solidFill>
                <a:latin typeface="Arial"/>
                <a:cs typeface="Arial"/>
              </a:rPr>
              <a:t>: Se produce cuando la corriente eléctrica atraviesa el tórax. el choque eléctrico tetaniza el diafragma torácico y como consecuencia de ello  los pulmones no tienen capacidad para aceptar aire ni para expulsarlo. Este efecto se produce a partir de 25-30</a:t>
            </a:r>
            <a:r>
              <a:rPr lang="es-AR" spc="-30" dirty="0" smtClean="0">
                <a:solidFill>
                  <a:srgbClr val="333333"/>
                </a:solidFill>
                <a:latin typeface="Arial"/>
                <a:cs typeface="Arial"/>
              </a:rPr>
              <a:t> </a:t>
            </a:r>
            <a:r>
              <a:rPr lang="es-AR" dirty="0" err="1" smtClean="0">
                <a:solidFill>
                  <a:srgbClr val="333333"/>
                </a:solidFill>
                <a:latin typeface="Arial"/>
                <a:cs typeface="Arial"/>
              </a:rPr>
              <a:t>mA.</a:t>
            </a:r>
            <a:endParaRPr lang="es-AR" dirty="0">
              <a:latin typeface="Arial"/>
              <a:cs typeface="Arial"/>
            </a:endParaRPr>
          </a:p>
        </p:txBody>
      </p:sp>
      <p:sp>
        <p:nvSpPr>
          <p:cNvPr id="11" name="object 4"/>
          <p:cNvSpPr/>
          <p:nvPr/>
        </p:nvSpPr>
        <p:spPr>
          <a:xfrm>
            <a:off x="393700" y="1301115"/>
            <a:ext cx="38735" cy="38735"/>
          </a:xfrm>
          <a:custGeom>
            <a:avLst/>
            <a:gdLst/>
            <a:ahLst/>
            <a:cxnLst/>
            <a:rect l="l" t="t" r="r" b="b"/>
            <a:pathLst>
              <a:path w="38734" h="38735">
                <a:moveTo>
                  <a:pt x="0" y="0"/>
                </a:moveTo>
                <a:lnTo>
                  <a:pt x="38124" y="0"/>
                </a:lnTo>
                <a:lnTo>
                  <a:pt x="38124" y="38124"/>
                </a:lnTo>
                <a:lnTo>
                  <a:pt x="0" y="38124"/>
                </a:lnTo>
                <a:lnTo>
                  <a:pt x="0" y="0"/>
                </a:lnTo>
                <a:close/>
              </a:path>
            </a:pathLst>
          </a:custGeom>
          <a:solidFill>
            <a:srgbClr val="333333"/>
          </a:solidFill>
        </p:spPr>
        <p:txBody>
          <a:bodyPr wrap="square" lIns="0" tIns="0" rIns="0" bIns="0" rtlCol="0"/>
          <a:lstStyle/>
          <a:p>
            <a:endParaRPr/>
          </a:p>
        </p:txBody>
      </p:sp>
    </p:spTree>
    <p:extLst>
      <p:ext uri="{BB962C8B-B14F-4D97-AF65-F5344CB8AC3E}">
        <p14:creationId xmlns:p14="http://schemas.microsoft.com/office/powerpoint/2010/main" val="14353734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323254" y="325102"/>
            <a:ext cx="9976446" cy="2085186"/>
          </a:xfrm>
          <a:prstGeom prst="rect">
            <a:avLst/>
          </a:prstGeom>
        </p:spPr>
        <p:txBody>
          <a:bodyPr vert="horz" wrap="square" lIns="0" tIns="12700" rIns="0" bIns="0" rtlCol="0">
            <a:spAutoFit/>
          </a:bodyPr>
          <a:lstStyle/>
          <a:p>
            <a:pPr marL="12700" marR="5080" algn="just">
              <a:spcBef>
                <a:spcPts val="100"/>
              </a:spcBef>
            </a:pPr>
            <a:r>
              <a:rPr lang="es-AR" sz="1600" dirty="0" smtClean="0">
                <a:solidFill>
                  <a:srgbClr val="333333"/>
                </a:solidFill>
                <a:latin typeface="Arial"/>
                <a:cs typeface="Arial"/>
              </a:rPr>
              <a:t>Si</a:t>
            </a:r>
            <a:r>
              <a:rPr lang="es-AR" sz="1600" spc="20" dirty="0" smtClean="0">
                <a:solidFill>
                  <a:srgbClr val="333333"/>
                </a:solidFill>
                <a:latin typeface="Arial"/>
                <a:cs typeface="Arial"/>
              </a:rPr>
              <a:t> </a:t>
            </a:r>
            <a:r>
              <a:rPr lang="es-AR" sz="1600" dirty="0" smtClean="0">
                <a:solidFill>
                  <a:srgbClr val="333333"/>
                </a:solidFill>
                <a:latin typeface="Arial"/>
                <a:cs typeface="Arial"/>
              </a:rPr>
              <a:t>el</a:t>
            </a:r>
            <a:r>
              <a:rPr lang="es-AR" sz="1600" spc="15" dirty="0" smtClean="0">
                <a:solidFill>
                  <a:srgbClr val="333333"/>
                </a:solidFill>
                <a:latin typeface="Arial"/>
                <a:cs typeface="Arial"/>
              </a:rPr>
              <a:t> </a:t>
            </a:r>
            <a:r>
              <a:rPr lang="es-AR" sz="1600" dirty="0" smtClean="0">
                <a:solidFill>
                  <a:srgbClr val="333333"/>
                </a:solidFill>
                <a:latin typeface="Arial"/>
                <a:cs typeface="Arial"/>
              </a:rPr>
              <a:t>corazón</a:t>
            </a:r>
            <a:r>
              <a:rPr lang="es-AR" sz="1600" spc="15" dirty="0" smtClean="0">
                <a:solidFill>
                  <a:srgbClr val="333333"/>
                </a:solidFill>
                <a:latin typeface="Arial"/>
                <a:cs typeface="Arial"/>
              </a:rPr>
              <a:t> </a:t>
            </a:r>
            <a:r>
              <a:rPr lang="es-AR" sz="1600" dirty="0" err="1" smtClean="0">
                <a:solidFill>
                  <a:srgbClr val="333333"/>
                </a:solidFill>
                <a:latin typeface="Arial"/>
                <a:cs typeface="Arial"/>
              </a:rPr>
              <a:t>fibrila</a:t>
            </a:r>
            <a:r>
              <a:rPr lang="es-AR" sz="1600" dirty="0" smtClean="0">
                <a:solidFill>
                  <a:srgbClr val="333333"/>
                </a:solidFill>
                <a:latin typeface="Arial"/>
                <a:cs typeface="Arial"/>
              </a:rPr>
              <a:t> </a:t>
            </a:r>
            <a:r>
              <a:rPr sz="1600" dirty="0" smtClean="0">
                <a:solidFill>
                  <a:srgbClr val="333333"/>
                </a:solidFill>
                <a:latin typeface="Arial"/>
                <a:cs typeface="Arial"/>
              </a:rPr>
              <a:t>el </a:t>
            </a:r>
            <a:r>
              <a:rPr sz="1600" dirty="0">
                <a:solidFill>
                  <a:srgbClr val="333333"/>
                </a:solidFill>
                <a:latin typeface="Arial"/>
                <a:cs typeface="Arial"/>
              </a:rPr>
              <a:t>cerebro no puede mandar las acciones directoras sobre órganos vitales del cuerpo, produciéndose unas lesiones que pueden llegar a ser  irreversibles, dependiendo del tiempo que esté el corazón fibrilando. Si se logra la recuperación del individuo lesionado, no suelen quedar secuelas  permanentes. Para lograr dicha recuperación, hay que conseguir la reanimación cardíaca y respiratoria del afectado en los primeros minutos  posteriores al accidente. Se presenta con intensidades del orden de 100 mA y es reversible si el tiempo es contacto es inferior a 0.1</a:t>
            </a:r>
            <a:r>
              <a:rPr sz="1600" spc="-70" dirty="0">
                <a:solidFill>
                  <a:srgbClr val="333333"/>
                </a:solidFill>
                <a:latin typeface="Arial"/>
                <a:cs typeface="Arial"/>
              </a:rPr>
              <a:t> </a:t>
            </a:r>
            <a:r>
              <a:rPr sz="1600" dirty="0">
                <a:solidFill>
                  <a:srgbClr val="333333"/>
                </a:solidFill>
                <a:latin typeface="Arial"/>
                <a:cs typeface="Arial"/>
              </a:rPr>
              <a:t>segundo.</a:t>
            </a:r>
            <a:endParaRPr sz="1600" dirty="0">
              <a:latin typeface="Arial"/>
              <a:cs typeface="Arial"/>
            </a:endParaRPr>
          </a:p>
          <a:p>
            <a:pPr marL="12700" marR="11430" algn="just">
              <a:spcBef>
                <a:spcPts val="750"/>
              </a:spcBef>
            </a:pPr>
            <a:r>
              <a:rPr sz="1600" dirty="0">
                <a:solidFill>
                  <a:srgbClr val="333333"/>
                </a:solidFill>
                <a:latin typeface="Arial"/>
                <a:cs typeface="Arial"/>
              </a:rPr>
              <a:t>La fibrilación se produce cuando el choque eléctrico tiene una duración superior a 0.15 segundos, el 20% de la duración total del ciclo cardíaco  medio del hombre, que es de 0.75</a:t>
            </a:r>
            <a:r>
              <a:rPr sz="1600" spc="-5" dirty="0">
                <a:solidFill>
                  <a:srgbClr val="333333"/>
                </a:solidFill>
                <a:latin typeface="Arial"/>
                <a:cs typeface="Arial"/>
              </a:rPr>
              <a:t> </a:t>
            </a:r>
            <a:r>
              <a:rPr sz="1600" dirty="0">
                <a:solidFill>
                  <a:srgbClr val="333333"/>
                </a:solidFill>
                <a:latin typeface="Arial"/>
                <a:cs typeface="Arial"/>
              </a:rPr>
              <a:t>segundos.</a:t>
            </a:r>
            <a:endParaRPr sz="1600" dirty="0">
              <a:latin typeface="Arial"/>
              <a:cs typeface="Arial"/>
            </a:endParaRPr>
          </a:p>
        </p:txBody>
      </p:sp>
      <p:sp>
        <p:nvSpPr>
          <p:cNvPr id="13" name="object 13"/>
          <p:cNvSpPr txBox="1"/>
          <p:nvPr/>
        </p:nvSpPr>
        <p:spPr>
          <a:xfrm>
            <a:off x="393700" y="3049622"/>
            <a:ext cx="9976446" cy="4691028"/>
          </a:xfrm>
          <a:prstGeom prst="rect">
            <a:avLst/>
          </a:prstGeom>
        </p:spPr>
        <p:txBody>
          <a:bodyPr vert="horz" wrap="square" lIns="0" tIns="12700" rIns="0" bIns="0" rtlCol="0">
            <a:spAutoFit/>
          </a:bodyPr>
          <a:lstStyle/>
          <a:p>
            <a:pPr algn="just"/>
            <a:r>
              <a:rPr lang="es-AR" sz="1600" b="1" i="1" u="sng"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PRIMEROS AUXILIOS EN CASO DE ACCIDENTE ELÉCTRICO</a:t>
            </a:r>
          </a:p>
          <a:p>
            <a:pPr algn="just"/>
            <a:r>
              <a:rPr lang="es-AR" sz="1600" dirty="0">
                <a:latin typeface="Arial" panose="020B0604020202020204" pitchFamily="34" charset="0"/>
                <a:cs typeface="Arial" panose="020B0604020202020204" pitchFamily="34" charset="0"/>
              </a:rPr>
              <a:t>En primer lugar habrá de procederse a eliminar el contacto, para lo cual deberá cortarse la corriente si es posible. En caso de que ello no sea posible se  tenderá a desprender a la persona accidentada, para lo cual deberá actuarse con las debidas precauciones (utilizando guantes, aislarse de la tierra,  empleo de pértigas de salvamento, etc.) ya que la persona electrocutada es un conductor eléctrico mientras está pasando por ella la corriente eléctrica.</a:t>
            </a:r>
          </a:p>
          <a:p>
            <a:pPr lvl="0" algn="just"/>
            <a:endParaRPr lang="es-AR" sz="1600" b="1" dirty="0" smtClean="0">
              <a:latin typeface="Arial" panose="020B0604020202020204" pitchFamily="34" charset="0"/>
              <a:cs typeface="Arial" panose="020B0604020202020204" pitchFamily="34" charset="0"/>
            </a:endParaRPr>
          </a:p>
          <a:p>
            <a:pPr lvl="0" algn="just"/>
            <a:r>
              <a:rPr lang="es-AR" sz="16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ACCIDENTES </a:t>
            </a:r>
            <a:r>
              <a:rPr lang="es-AR" sz="16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POR BAJA TENSIÓN</a:t>
            </a:r>
          </a:p>
          <a:p>
            <a:pPr marL="285750" indent="-285750" algn="just">
              <a:buFont typeface="Arial" panose="020B0604020202020204" pitchFamily="34" charset="0"/>
              <a:buChar char="•"/>
            </a:pPr>
            <a:r>
              <a:rPr lang="es-AR" sz="1600" dirty="0">
                <a:latin typeface="Arial" panose="020B0604020202020204" pitchFamily="34" charset="0"/>
                <a:cs typeface="Arial" panose="020B0604020202020204" pitchFamily="34" charset="0"/>
              </a:rPr>
              <a:t>Cortar la corriente eléctrica, si es posible</a:t>
            </a:r>
          </a:p>
          <a:p>
            <a:pPr marL="285750" indent="-285750" algn="just">
              <a:buFont typeface="Arial" panose="020B0604020202020204" pitchFamily="34" charset="0"/>
              <a:buChar char="•"/>
            </a:pPr>
            <a:r>
              <a:rPr lang="es-AR" sz="1600" dirty="0">
                <a:latin typeface="Arial" panose="020B0604020202020204" pitchFamily="34" charset="0"/>
                <a:cs typeface="Arial" panose="020B0604020202020204" pitchFamily="34" charset="0"/>
              </a:rPr>
              <a:t>Evitar separar a la persona accidentada directamente y especialmente si está húmeda</a:t>
            </a:r>
          </a:p>
          <a:p>
            <a:pPr marL="285750" indent="-285750" algn="just">
              <a:buFont typeface="Arial" panose="020B0604020202020204" pitchFamily="34" charset="0"/>
              <a:buChar char="•"/>
            </a:pPr>
            <a:r>
              <a:rPr lang="es-AR" sz="1600" dirty="0">
                <a:latin typeface="Arial" panose="020B0604020202020204" pitchFamily="34" charset="0"/>
                <a:cs typeface="Arial" panose="020B0604020202020204" pitchFamily="34" charset="0"/>
              </a:rPr>
              <a:t>Si la persona accidentada está pegada al conductor, cortar éste con herramienta de mango aislante</a:t>
            </a:r>
          </a:p>
          <a:p>
            <a:pPr marL="285750" lvl="0" indent="-285750" algn="just">
              <a:buFont typeface="Arial" panose="020B0604020202020204" pitchFamily="34" charset="0"/>
              <a:buChar char="•"/>
            </a:pPr>
            <a:endParaRPr lang="es-AR" sz="1600" b="1" dirty="0" smtClean="0">
              <a:latin typeface="Arial" panose="020B0604020202020204" pitchFamily="34" charset="0"/>
              <a:cs typeface="Arial" panose="020B0604020202020204" pitchFamily="34" charset="0"/>
            </a:endParaRPr>
          </a:p>
          <a:p>
            <a:pPr lvl="0" algn="just"/>
            <a:r>
              <a:rPr lang="es-AR" sz="16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ACCIDENTES </a:t>
            </a:r>
            <a:r>
              <a:rPr lang="es-AR" sz="16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POR ALTA TENSIÓN</a:t>
            </a:r>
            <a:endParaRPr lang="es-AR" sz="160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es-AR" sz="1600" dirty="0">
                <a:latin typeface="Arial" panose="020B0604020202020204" pitchFamily="34" charset="0"/>
                <a:cs typeface="Arial" panose="020B0604020202020204" pitchFamily="34" charset="0"/>
              </a:rPr>
              <a:t>Cortar la subestación correspondiente  Prevenir la posible caída si está en alto</a:t>
            </a:r>
          </a:p>
          <a:p>
            <a:pPr marL="285750" indent="-285750" algn="just">
              <a:buFont typeface="Arial" panose="020B0604020202020204" pitchFamily="34" charset="0"/>
              <a:buChar char="•"/>
            </a:pPr>
            <a:r>
              <a:rPr lang="es-AR" sz="1600" dirty="0">
                <a:latin typeface="Arial" panose="020B0604020202020204" pitchFamily="34" charset="0"/>
                <a:cs typeface="Arial" panose="020B0604020202020204" pitchFamily="34" charset="0"/>
              </a:rPr>
              <a:t>Separar la víctima con auxilio de pértiga aislante y estando provisto de guantes y calzado aislante y actuando sobre banqueta aislante</a:t>
            </a:r>
          </a:p>
          <a:p>
            <a:pPr marL="285750" indent="-285750" algn="just">
              <a:buFont typeface="Arial" panose="020B0604020202020204" pitchFamily="34" charset="0"/>
              <a:buChar char="•"/>
            </a:pPr>
            <a:r>
              <a:rPr lang="es-AR" sz="1600" dirty="0">
                <a:latin typeface="Arial" panose="020B0604020202020204" pitchFamily="34" charset="0"/>
                <a:cs typeface="Arial" panose="020B0604020202020204" pitchFamily="34" charset="0"/>
              </a:rPr>
              <a:t>Librada la víctima, deberá intentarse su reanimación inmediatamente, practicándole la respiración artificial y el masaje cardíaco. Si está ardiendo,  utilizar mantas o hacerle rodar lentamente por el suelo.</a:t>
            </a:r>
          </a:p>
          <a:p>
            <a:pPr marL="12700" algn="just">
              <a:lnSpc>
                <a:spcPct val="100000"/>
              </a:lnSpc>
            </a:pPr>
            <a:endParaRPr sz="1600" dirty="0">
              <a:latin typeface="Arial" panose="020B0604020202020204" pitchFamily="34" charset="0"/>
              <a:cs typeface="Arial" panose="020B0604020202020204" pitchFamily="34" charset="0"/>
            </a:endParaRPr>
          </a:p>
        </p:txBody>
      </p:sp>
      <p:sp>
        <p:nvSpPr>
          <p:cNvPr id="19" name="Rectángulo 18"/>
          <p:cNvSpPr/>
          <p:nvPr/>
        </p:nvSpPr>
        <p:spPr>
          <a:xfrm>
            <a:off x="339002" y="2410288"/>
            <a:ext cx="9976446" cy="1084015"/>
          </a:xfrm>
          <a:prstGeom prst="rect">
            <a:avLst/>
          </a:prstGeom>
        </p:spPr>
        <p:txBody>
          <a:bodyPr wrap="square">
            <a:spAutoFit/>
          </a:bodyPr>
          <a:lstStyle/>
          <a:p>
            <a:pPr marL="285750" indent="-285750" algn="just">
              <a:lnSpc>
                <a:spcPct val="107000"/>
              </a:lnSpc>
              <a:spcAft>
                <a:spcPts val="800"/>
              </a:spcAft>
              <a:buFont typeface="Arial" panose="020B0604020202020204" pitchFamily="34" charset="0"/>
              <a:buChar char="•"/>
            </a:pPr>
            <a:r>
              <a:rPr lang="es-AR" b="1" dirty="0" smtClean="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Lesiones permanentes</a:t>
            </a:r>
            <a:r>
              <a:rPr lang="es-AR" dirty="0" smtClean="0">
                <a:effectLst/>
                <a:latin typeface="Calibri" panose="020F0502020204030204" pitchFamily="34" charset="0"/>
                <a:ea typeface="Calibri" panose="020F0502020204030204" pitchFamily="34" charset="0"/>
                <a:cs typeface="Times New Roman" panose="02020603050405020304" pitchFamily="18" charset="0"/>
              </a:rPr>
              <a:t>: Producidas por destrucción de la parte afectada del sistema nervioso (parálisis, contracturas permanentes, etc.)</a:t>
            </a:r>
          </a:p>
          <a:p>
            <a:pPr>
              <a:lnSpc>
                <a:spcPct val="107000"/>
              </a:lnSpc>
              <a:spcAft>
                <a:spcPts val="800"/>
              </a:spcAft>
            </a:pPr>
            <a:r>
              <a:rPr lang="es-AR" dirty="0" smtClean="0">
                <a:effectLst/>
                <a:latin typeface="Calibri" panose="020F0502020204030204" pitchFamily="34" charset="0"/>
                <a:ea typeface="Calibri" panose="020F0502020204030204" pitchFamily="34" charset="0"/>
                <a:cs typeface="Times New Roman" panose="02020603050405020304" pitchFamily="18" charset="0"/>
              </a:rPr>
              <a:t> </a:t>
            </a:r>
            <a:endParaRPr lang="es-AR" dirty="0">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78</TotalTime>
  <Words>2788</Words>
  <Application>Microsoft Office PowerPoint</Application>
  <PresentationFormat>Personalizado</PresentationFormat>
  <Paragraphs>99</Paragraphs>
  <Slides>17</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17</vt:i4>
      </vt:variant>
    </vt:vector>
  </HeadingPairs>
  <TitlesOfParts>
    <vt:vector size="21" baseType="lpstr">
      <vt:lpstr>Arial</vt:lpstr>
      <vt:lpstr>Calibri</vt:lpstr>
      <vt:lpstr>Times New Roman</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cp:lastModifiedBy>Cuenta Microsoft</cp:lastModifiedBy>
  <cp:revision>25</cp:revision>
  <dcterms:created xsi:type="dcterms:W3CDTF">2020-05-25T18:56:43Z</dcterms:created>
  <dcterms:modified xsi:type="dcterms:W3CDTF">2020-05-25T20:16:57Z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2020-05-24T00:00:00Z</vt:filetime>
  </property>
  <property fmtid="{D5CDD505-2E9C-101B-9397-08002B2CF9AE}" pid="3" name="Creator">
    <vt:lpwstr>Mozilla/5.0 (Windows NT 10.0; Win64; x64) AppleWebKit/537.36 (KHTML, like Gecko) Chrome/81.0.4044.138 Safari/537.36</vt:lpwstr>
  </property>
  <property fmtid="{D5CDD505-2E9C-101B-9397-08002B2CF9AE}" pid="4" name="LastSaved">
    <vt:filetime>2020-05-25T00:00:00Z</vt:filetime>
  </property>
</Properties>
</file>